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8" r:id="rId3"/>
    <p:sldId id="277" r:id="rId4"/>
    <p:sldId id="273" r:id="rId5"/>
    <p:sldId id="257" r:id="rId6"/>
    <p:sldId id="258" r:id="rId7"/>
    <p:sldId id="268" r:id="rId8"/>
    <p:sldId id="269" r:id="rId9"/>
    <p:sldId id="271" r:id="rId10"/>
    <p:sldId id="264" r:id="rId11"/>
    <p:sldId id="263" r:id="rId12"/>
    <p:sldId id="272" r:id="rId13"/>
    <p:sldId id="259" r:id="rId14"/>
    <p:sldId id="265" r:id="rId15"/>
    <p:sldId id="279" r:id="rId16"/>
    <p:sldId id="260" r:id="rId17"/>
    <p:sldId id="275" r:id="rId18"/>
    <p:sldId id="266" r:id="rId19"/>
    <p:sldId id="267" r:id="rId20"/>
    <p:sldId id="261" r:id="rId21"/>
    <p:sldId id="262" r:id="rId22"/>
    <p:sldId id="276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FAEE-B7BD-4FE5-A3B0-36AF4DC425D2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5946-592C-46D5-8C26-21D2D9A752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985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Herman</a:t>
            </a:r>
            <a:r>
              <a:rPr lang="en-US" baseline="0" dirty="0" smtClean="0"/>
              <a:t> Keifer lab closing 2/3/12.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3384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Tumaini – Swahili word</a:t>
            </a:r>
            <a:r>
              <a:rPr lang="en-US" baseline="0" dirty="0" smtClean="0"/>
              <a:t> meaning “hope”.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903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5946-592C-46D5-8C26-21D2D9A7524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Percentage of people meeting the criteria of Vulnerable is 9% higher than national</a:t>
            </a:r>
            <a:r>
              <a:rPr lang="en-US" baseline="0" dirty="0" smtClean="0">
                <a:latin typeface="Times New Roman" pitchFamily="18" charset="0"/>
              </a:rPr>
              <a:t> avg. Percentage of people using the ED is almost twice national avg. Number of seniors answering survey is significantly lower than national avg. 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9DAF-B6EE-4AA9-82C6-954CB060C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523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8646F0-793B-4256-9980-485FD84FB08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31F4479-4069-4ED1-928A-8909F5F2E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0/04/09/over-half-of-detroit-home_n_532037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artansagas.msu.edu/spotlight/10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3444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Perspective of shelter staff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/>
            </a:r>
            <a:b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Dean Carpenter FNP-BC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February 7, 2012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Content Placeholder 5" descr="http://www.mnaonline.org/CMImages/MNA/Public%20Policy/NSO%20Revised%20Logo%2002-JPEG%20(2)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79800" cy="3151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95600" y="5560367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“Always within Reach…”</a:t>
            </a:r>
            <a:endParaRPr lang="en-US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4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Detroit’s homeless are transient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0138"/>
            <a:ext cx="6153149" cy="46148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943600" y="5715000"/>
            <a:ext cx="1795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2007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2291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Legal/social Barriers to service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69" y="1295400"/>
            <a:ext cx="3450848" cy="2296240"/>
          </a:xfrm>
        </p:spPr>
      </p:pic>
      <p:sp>
        <p:nvSpPr>
          <p:cNvPr id="5" name="TextBox 4"/>
          <p:cNvSpPr txBox="1"/>
          <p:nvPr/>
        </p:nvSpPr>
        <p:spPr>
          <a:xfrm>
            <a:off x="228600" y="1066801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Parole violators/open warrants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scaping domestic abuse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sylum seekers/illegal immigrants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smtClean="0"/>
              <a:t>Going </a:t>
            </a:r>
            <a:r>
              <a:rPr lang="en-US" sz="2000" dirty="0" smtClean="0"/>
              <a:t>ghost”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se of ‘street’ names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Mental illness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Organic brain disease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Substance abuse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Traumatic brain injury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8800" y="4495800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MSU Spartan Sagas 2010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27158"/>
            <a:ext cx="3628122" cy="243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460670"/>
            <a:ext cx="3592746" cy="2397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4050268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Mexicantown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0029" y="4050268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Arabic Expatriate Community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1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Traumatic brain injury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746181" cy="3579812"/>
          </a:xfrm>
        </p:spPr>
      </p:pic>
      <p:pic>
        <p:nvPicPr>
          <p:cNvPr id="5" name="Picture 4" descr="http://www.ongo.com/resources/detroitfreepress/web_masthead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2" y="1066800"/>
            <a:ext cx="238125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733800" y="1447800"/>
            <a:ext cx="5105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Fame, fortune have faded away for Detroit boxer Willie Edwards </a:t>
            </a:r>
            <a:endParaRPr lang="en-US" b="1" dirty="0" smtClean="0"/>
          </a:p>
          <a:p>
            <a:endParaRPr lang="en-US" b="1" dirty="0"/>
          </a:p>
          <a:p>
            <a:r>
              <a:rPr lang="en-US" sz="1200" cap="all" dirty="0"/>
              <a:t>MIKE BRUDENELL DETROIT FREE PRESS SPORTS WRITER</a:t>
            </a:r>
            <a:endParaRPr lang="en-US" sz="1200" dirty="0"/>
          </a:p>
          <a:p>
            <a:r>
              <a:rPr lang="en-US" sz="1200" b="1" cap="all" dirty="0" smtClean="0"/>
              <a:t>June </a:t>
            </a:r>
            <a:r>
              <a:rPr lang="en-US" sz="1200" b="1" cap="all" dirty="0"/>
              <a:t>12, 2011 </a:t>
            </a:r>
            <a:endParaRPr lang="en-US" sz="1200" b="1" cap="all" dirty="0" smtClean="0"/>
          </a:p>
          <a:p>
            <a:endParaRPr lang="en-US" sz="1000" b="1" cap="all" dirty="0"/>
          </a:p>
          <a:p>
            <a:r>
              <a:rPr lang="en-US" dirty="0" smtClean="0"/>
              <a:t>He </a:t>
            </a:r>
            <a:r>
              <a:rPr lang="en-US" dirty="0"/>
              <a:t>had a wife, two </a:t>
            </a:r>
            <a:r>
              <a:rPr lang="en-US" dirty="0" smtClean="0"/>
              <a:t>children </a:t>
            </a:r>
            <a:r>
              <a:rPr lang="en-US" dirty="0"/>
              <a:t>and a </a:t>
            </a:r>
            <a:r>
              <a:rPr lang="en-US" dirty="0" smtClean="0"/>
              <a:t>dynamite </a:t>
            </a:r>
            <a:r>
              <a:rPr lang="en-US" dirty="0"/>
              <a:t>right hand that could put you to sleep.</a:t>
            </a:r>
          </a:p>
          <a:p>
            <a:endParaRPr lang="en-US" dirty="0" smtClean="0"/>
          </a:p>
          <a:p>
            <a:r>
              <a:rPr lang="en-US" dirty="0" smtClean="0"/>
              <a:t>Willie </a:t>
            </a:r>
            <a:r>
              <a:rPr lang="en-US" dirty="0"/>
              <a:t>(the Sandman) Edwards had the world at his feet </a:t>
            </a:r>
            <a:r>
              <a:rPr lang="en-US" dirty="0" smtClean="0"/>
              <a:t>and </a:t>
            </a:r>
            <a:r>
              <a:rPr lang="en-US" dirty="0"/>
              <a:t>many </a:t>
            </a:r>
            <a:r>
              <a:rPr lang="en-US" dirty="0" smtClean="0"/>
              <a:t>opponents </a:t>
            </a:r>
            <a:r>
              <a:rPr lang="en-US" dirty="0"/>
              <a:t>as well, whom he knocked down </a:t>
            </a:r>
            <a:r>
              <a:rPr lang="en-US" dirty="0" smtClean="0"/>
              <a:t>during </a:t>
            </a:r>
            <a:r>
              <a:rPr lang="en-US" dirty="0"/>
              <a:t>his </a:t>
            </a:r>
            <a:r>
              <a:rPr lang="en-US" dirty="0" smtClean="0"/>
              <a:t>colorful </a:t>
            </a:r>
            <a:r>
              <a:rPr lang="en-US" dirty="0"/>
              <a:t>boxing </a:t>
            </a:r>
            <a:r>
              <a:rPr lang="en-US" dirty="0" smtClean="0"/>
              <a:t>career </a:t>
            </a:r>
            <a:r>
              <a:rPr lang="en-US" dirty="0"/>
              <a:t>in Detroit and across the country in the 1980s.</a:t>
            </a:r>
          </a:p>
          <a:p>
            <a:r>
              <a:rPr lang="en-US" dirty="0"/>
              <a:t>Now the Sandman hides in a dark corner of a downtown </a:t>
            </a:r>
            <a:r>
              <a:rPr lang="en-US" dirty="0" smtClean="0"/>
              <a:t>homeless </a:t>
            </a:r>
            <a:r>
              <a:rPr lang="en-US" dirty="0"/>
              <a:t>shelter, where his most precious </a:t>
            </a:r>
            <a:r>
              <a:rPr lang="en-US" dirty="0" smtClean="0"/>
              <a:t>possessions </a:t>
            </a:r>
            <a:r>
              <a:rPr lang="en-US" dirty="0"/>
              <a:t>are an old folding chair and a few </a:t>
            </a:r>
            <a:r>
              <a:rPr lang="en-US" dirty="0" smtClean="0"/>
              <a:t>memories </a:t>
            </a:r>
            <a:r>
              <a:rPr lang="en-US" dirty="0"/>
              <a:t>of his ring </a:t>
            </a:r>
            <a:r>
              <a:rPr lang="en-US" dirty="0" smtClean="0"/>
              <a:t>career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I don't want to cry about </a:t>
            </a:r>
            <a:r>
              <a:rPr lang="en-US" dirty="0" smtClean="0"/>
              <a:t>anything</a:t>
            </a:r>
            <a:r>
              <a:rPr lang="en-US" dirty="0"/>
              <a:t>,"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4800600"/>
            <a:ext cx="2953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Detroit </a:t>
            </a:r>
            <a:r>
              <a:rPr lang="en-US" sz="1600" dirty="0" smtClean="0"/>
              <a:t>Free Press 2011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8003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Undocumented immigrants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497590" cy="4262419"/>
          </a:xfrm>
        </p:spPr>
      </p:pic>
      <p:sp>
        <p:nvSpPr>
          <p:cNvPr id="3" name="TextBox 2"/>
          <p:cNvSpPr txBox="1"/>
          <p:nvPr/>
        </p:nvSpPr>
        <p:spPr>
          <a:xfrm>
            <a:off x="1447800" y="5636567"/>
            <a:ext cx="7007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Busiest international border crossing in North America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105400"/>
            <a:ext cx="542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 smtClean="0"/>
              <a:t>: http://www.d9.uscgnews.com/go/doc/443/73003/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5086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TB skin testing – low follow up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57031" cy="4191000"/>
          </a:xfrm>
        </p:spPr>
      </p:pic>
      <p:sp>
        <p:nvSpPr>
          <p:cNvPr id="3" name="TextBox 2"/>
          <p:cNvSpPr txBox="1"/>
          <p:nvPr/>
        </p:nvSpPr>
        <p:spPr>
          <a:xfrm>
            <a:off x="990600" y="5913175"/>
            <a:ext cx="793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20.2 % of individuals who had PPD placed had the test read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334000"/>
            <a:ext cx="179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2012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933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Steps taken to Mitigate outcomes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Improving Filtration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Utilizing database for screening, referral and contact investigation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Switching from TST to interferon – </a:t>
            </a:r>
            <a:r>
              <a:rPr lang="el-GR" sz="2800" b="0" dirty="0" smtClean="0"/>
              <a:t>γ</a:t>
            </a:r>
            <a:r>
              <a:rPr lang="en-US" sz="2800" b="0" dirty="0" smtClean="0"/>
              <a:t> release assay (IGRA) testing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/>
              <a:t>Establishing close relationship with Detroit Health Department/other homeless service </a:t>
            </a:r>
            <a:r>
              <a:rPr lang="en-US" sz="2800" b="0" dirty="0" smtClean="0"/>
              <a:t>providers</a:t>
            </a:r>
            <a:endParaRPr lang="en-US" sz="2800" b="0" dirty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7900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ventilation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3886200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029747" cy="292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16904" y="5257800"/>
            <a:ext cx="6684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Fiber filters capture no pathogens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UVGI and HEPA filters are cost-prohibitive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Pleated filters show some efficacy are affordable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432756"/>
            <a:ext cx="179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2012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356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Filter efficacy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985986"/>
            <a:ext cx="5230669" cy="4500413"/>
          </a:xfrm>
        </p:spPr>
      </p:pic>
      <p:sp>
        <p:nvSpPr>
          <p:cNvPr id="5" name="TextBox 4"/>
          <p:cNvSpPr txBox="1"/>
          <p:nvPr/>
        </p:nvSpPr>
        <p:spPr>
          <a:xfrm>
            <a:off x="4876800" y="6096000"/>
            <a:ext cx="4325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Francis </a:t>
            </a:r>
            <a:r>
              <a:rPr lang="en-US" sz="1600" dirty="0"/>
              <a:t>J Curry </a:t>
            </a:r>
            <a:r>
              <a:rPr lang="en-US" sz="1600" dirty="0" smtClean="0"/>
              <a:t>International </a:t>
            </a:r>
            <a:r>
              <a:rPr lang="en-US" sz="1600" dirty="0"/>
              <a:t>TB Center</a:t>
            </a:r>
          </a:p>
        </p:txBody>
      </p:sp>
    </p:spTree>
    <p:extLst>
      <p:ext uri="{BB962C8B-B14F-4D97-AF65-F5344CB8AC3E}">
        <p14:creationId xmlns="" xmlns:p14="http://schemas.microsoft.com/office/powerpoint/2010/main" val="24296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HMIS –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homeless management information system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782004" cy="4386262"/>
          </a:xfrm>
        </p:spPr>
      </p:pic>
      <p:sp>
        <p:nvSpPr>
          <p:cNvPr id="4" name="TextBox 3"/>
          <p:cNvSpPr txBox="1"/>
          <p:nvPr/>
        </p:nvSpPr>
        <p:spPr>
          <a:xfrm>
            <a:off x="914400" y="5665857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A Statewide database - provides information on services rendered and</a:t>
            </a:r>
          </a:p>
          <a:p>
            <a:r>
              <a:rPr lang="en-US" sz="2000" dirty="0" smtClean="0">
                <a:latin typeface="Berlin Sans FB" pitchFamily="34" charset="0"/>
              </a:rPr>
              <a:t>a screening tool/searchable database for contact investigation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5376446"/>
            <a:ext cx="179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2012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450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scanning a consumer into HMIS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0137"/>
            <a:ext cx="7156711" cy="4767263"/>
          </a:xfrm>
        </p:spPr>
      </p:pic>
      <p:sp>
        <p:nvSpPr>
          <p:cNvPr id="3" name="TextBox 2"/>
          <p:cNvSpPr txBox="1"/>
          <p:nvPr/>
        </p:nvSpPr>
        <p:spPr>
          <a:xfrm>
            <a:off x="762000" y="5562600"/>
            <a:ext cx="1799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D. Carpenter 2012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54864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Nso services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610600" cy="4766772"/>
          </a:xfrm>
        </p:spPr>
        <p:txBody>
          <a:bodyPr>
            <a:normAutofit fontScale="25000" lnSpcReduction="20000"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Substance Abuse Treatment and Prevention Services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Older </a:t>
            </a:r>
            <a:r>
              <a:rPr lang="en-US" sz="9600" b="0" dirty="0"/>
              <a:t>A</a:t>
            </a:r>
            <a:r>
              <a:rPr lang="en-US" sz="9600" b="0" dirty="0" smtClean="0"/>
              <a:t>dult Service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Emergency Telephone Service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Harper-Gratiot Multi-Service </a:t>
            </a:r>
            <a:r>
              <a:rPr lang="en-US" sz="9600" b="0" dirty="0" smtClean="0"/>
              <a:t>Center</a:t>
            </a:r>
          </a:p>
          <a:p>
            <a:pPr marL="461963" lvl="3" indent="-230188">
              <a:buFont typeface="Arial" pitchFamily="34" charset="0"/>
              <a:buChar char="•"/>
            </a:pPr>
            <a:r>
              <a:rPr lang="en-US" sz="9600" dirty="0" smtClean="0"/>
              <a:t>F</a:t>
            </a:r>
            <a:r>
              <a:rPr lang="en-US" sz="9600" b="0" dirty="0" smtClean="0"/>
              <a:t>ood bank</a:t>
            </a:r>
          </a:p>
          <a:p>
            <a:pPr marL="461963" lvl="3" indent="-230188">
              <a:buFont typeface="Arial" pitchFamily="34" charset="0"/>
              <a:buChar char="•"/>
            </a:pPr>
            <a:r>
              <a:rPr lang="en-US" sz="9600" dirty="0" smtClean="0"/>
              <a:t>C</a:t>
            </a:r>
            <a:r>
              <a:rPr lang="en-US" sz="9600" b="0" dirty="0" smtClean="0"/>
              <a:t>lothing</a:t>
            </a:r>
          </a:p>
          <a:p>
            <a:pPr marL="461963" lvl="3" indent="-230188">
              <a:buFont typeface="Arial" pitchFamily="34" charset="0"/>
              <a:buChar char="•"/>
            </a:pPr>
            <a:r>
              <a:rPr lang="en-US" sz="9600" dirty="0" smtClean="0"/>
              <a:t>U</a:t>
            </a:r>
            <a:r>
              <a:rPr lang="en-US" sz="9600" b="0" dirty="0" smtClean="0"/>
              <a:t>tilities</a:t>
            </a:r>
            <a:endParaRPr lang="en-US" sz="9600" b="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Youth Initiative Project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Gambling Addiction Treatment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Employment Training Services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Life Choices (developmental disabilities)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9600" b="0" dirty="0" smtClean="0"/>
              <a:t>Homeless </a:t>
            </a:r>
            <a:r>
              <a:rPr lang="en-US" sz="9600" b="0" dirty="0" smtClean="0"/>
              <a:t>Services</a:t>
            </a:r>
          </a:p>
          <a:p>
            <a:pPr marL="461963" lvl="2" indent="-230188">
              <a:buClr>
                <a:schemeClr val="bg1"/>
              </a:buClr>
              <a:buFont typeface="Arial" pitchFamily="34" charset="0"/>
              <a:buChar char="•"/>
            </a:pPr>
            <a:r>
              <a:rPr lang="en-US" sz="9600" b="0" dirty="0" smtClean="0"/>
              <a:t>Supportive Housing</a:t>
            </a:r>
          </a:p>
          <a:p>
            <a:pPr marL="461963" lvl="2" indent="-230188">
              <a:buClr>
                <a:schemeClr val="bg1"/>
              </a:buClr>
              <a:buFont typeface="Arial" pitchFamily="34" charset="0"/>
              <a:buChar char="•"/>
            </a:pPr>
            <a:r>
              <a:rPr lang="en-US" sz="9600" b="0" dirty="0" smtClean="0"/>
              <a:t>Road Home</a:t>
            </a:r>
          </a:p>
          <a:p>
            <a:pPr marL="461963" lvl="2" indent="-230188">
              <a:buClr>
                <a:schemeClr val="bg1"/>
              </a:buClr>
              <a:buFont typeface="Arial" pitchFamily="34" charset="0"/>
              <a:buChar char="•"/>
            </a:pPr>
            <a:r>
              <a:rPr lang="en-US" sz="9600" b="0" dirty="0" err="1" smtClean="0"/>
              <a:t>Tumaini</a:t>
            </a:r>
            <a:r>
              <a:rPr lang="en-US" sz="9600" b="0" dirty="0" smtClean="0"/>
              <a:t> </a:t>
            </a:r>
            <a:r>
              <a:rPr lang="en-US" sz="9600" b="0" dirty="0" smtClean="0"/>
              <a:t>Center</a:t>
            </a:r>
          </a:p>
          <a:p>
            <a:r>
              <a:rPr lang="en-US" sz="1800" dirty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634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Quantiferon – TB Gold testing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45709"/>
            <a:ext cx="4128347" cy="2910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1580" y="4343400"/>
            <a:ext cx="1795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2011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626033" cy="3075709"/>
          </a:xfrm>
        </p:spPr>
      </p:pic>
    </p:spTree>
    <p:extLst>
      <p:ext uri="{BB962C8B-B14F-4D97-AF65-F5344CB8AC3E}">
        <p14:creationId xmlns="" xmlns:p14="http://schemas.microsoft.com/office/powerpoint/2010/main" val="11099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TB Testing – Detroit health department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373455" cy="3579812"/>
          </a:xfrm>
        </p:spPr>
      </p:pic>
      <p:sp>
        <p:nvSpPr>
          <p:cNvPr id="3" name="TextBox 2"/>
          <p:cNvSpPr txBox="1"/>
          <p:nvPr/>
        </p:nvSpPr>
        <p:spPr>
          <a:xfrm>
            <a:off x="2438400" y="5486400"/>
            <a:ext cx="550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" pitchFamily="34" charset="0"/>
              </a:rPr>
              <a:t>The “Crew” – providing not only Quantiferon TB testing,</a:t>
            </a:r>
          </a:p>
          <a:p>
            <a:r>
              <a:rPr lang="en-US" dirty="0" smtClean="0">
                <a:latin typeface="Berlin Sans FB" pitchFamily="34" charset="0"/>
              </a:rPr>
              <a:t>but also HIV and syphilis testing.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4800600"/>
            <a:ext cx="1795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Carpenter 2011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062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Results of  testing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178040" cy="3579849"/>
          </a:xfrm>
        </p:spPr>
        <p:txBody>
          <a:bodyPr>
            <a:normAutofit fontScale="85000" lnSpcReduction="20000"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800" b="0" dirty="0">
                <a:cs typeface="Arial" pitchFamily="34" charset="0"/>
              </a:rPr>
              <a:t>92 </a:t>
            </a:r>
            <a:r>
              <a:rPr lang="en-US" sz="2800" b="0" dirty="0" smtClean="0">
                <a:cs typeface="Arial" pitchFamily="34" charset="0"/>
              </a:rPr>
              <a:t>Registered and screened</a:t>
            </a:r>
            <a:endParaRPr lang="en-US" sz="2800" b="0" dirty="0"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>
                <a:cs typeface="Arial" pitchFamily="34" charset="0"/>
              </a:rPr>
              <a:t>61 </a:t>
            </a:r>
            <a:r>
              <a:rPr lang="en-US" sz="2800" b="0" dirty="0" smtClean="0">
                <a:cs typeface="Arial" pitchFamily="34" charset="0"/>
              </a:rPr>
              <a:t>Tested (66.3</a:t>
            </a:r>
            <a:r>
              <a:rPr lang="en-US" sz="2800" b="0" dirty="0">
                <a:cs typeface="Arial" pitchFamily="34" charset="0"/>
              </a:rPr>
              <a:t>% </a:t>
            </a:r>
            <a:r>
              <a:rPr lang="en-US" sz="2800" b="0" dirty="0" smtClean="0">
                <a:cs typeface="Arial" pitchFamily="34" charset="0"/>
              </a:rPr>
              <a:t>)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31 Refused (33.7%) or not available</a:t>
            </a:r>
            <a:endParaRPr lang="en-US" sz="2800" b="0" dirty="0"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5 Positive (8%)</a:t>
            </a:r>
          </a:p>
          <a:p>
            <a:pPr marL="461963" lvl="2" indent="-223838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+</a:t>
            </a:r>
            <a:r>
              <a:rPr lang="en-US" sz="2800" b="0" dirty="0" smtClean="0">
                <a:cs typeface="Arial" pitchFamily="34" charset="0"/>
              </a:rPr>
              <a:t>2 cases from contact investigation (not homeless and previously identified)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0 Active disease in reactors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1 Positive </a:t>
            </a:r>
            <a:r>
              <a:rPr lang="en-US" sz="2800" b="0" dirty="0" smtClean="0">
                <a:cs typeface="Arial" pitchFamily="34" charset="0"/>
              </a:rPr>
              <a:t>syphilis </a:t>
            </a:r>
            <a:r>
              <a:rPr lang="en-US" sz="2800" b="0" dirty="0" smtClean="0">
                <a:cs typeface="Arial" pitchFamily="34" charset="0"/>
              </a:rPr>
              <a:t>(1%)</a:t>
            </a:r>
            <a:endParaRPr lang="en-US" sz="2800" b="0" dirty="0">
              <a:cs typeface="Arial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800" b="0" dirty="0" smtClean="0">
                <a:cs typeface="Arial" pitchFamily="34" charset="0"/>
              </a:rPr>
              <a:t>0 Positive </a:t>
            </a:r>
            <a:r>
              <a:rPr lang="en-US" sz="2800" b="0" dirty="0">
                <a:cs typeface="Arial" pitchFamily="34" charset="0"/>
              </a:rPr>
              <a:t>HIV </a:t>
            </a:r>
            <a:r>
              <a:rPr lang="en-US" sz="2800" b="0" dirty="0" smtClean="0">
                <a:cs typeface="Arial" pitchFamily="34" charset="0"/>
              </a:rPr>
              <a:t>test</a:t>
            </a:r>
            <a:endParaRPr lang="en-US" sz="2800" b="0" dirty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1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36" y="-27692"/>
            <a:ext cx="9591836" cy="6894132"/>
          </a:xfrm>
        </p:spPr>
      </p:pic>
      <p:sp>
        <p:nvSpPr>
          <p:cNvPr id="3" name="TextBox 2"/>
          <p:cNvSpPr txBox="1"/>
          <p:nvPr/>
        </p:nvSpPr>
        <p:spPr>
          <a:xfrm>
            <a:off x="7315200" y="6138446"/>
            <a:ext cx="1356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observer.com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1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err="1" smtClean="0"/>
              <a:t>Brudnell</a:t>
            </a:r>
            <a:r>
              <a:rPr lang="en-US" dirty="0" smtClean="0"/>
              <a:t>, Mike. 2011.  “Fame</a:t>
            </a:r>
            <a:r>
              <a:rPr lang="en-US" dirty="0" smtClean="0"/>
              <a:t>, fortune have faded away for </a:t>
            </a:r>
            <a:r>
              <a:rPr lang="en-US" dirty="0" smtClean="0"/>
              <a:t>Detroit boxer </a:t>
            </a:r>
            <a:r>
              <a:rPr lang="en-US" dirty="0" smtClean="0"/>
              <a:t>Willie </a:t>
            </a:r>
            <a:r>
              <a:rPr lang="en-US" dirty="0" smtClean="0"/>
              <a:t>Edwards.”</a:t>
            </a:r>
          </a:p>
          <a:p>
            <a:pPr marL="461963" lvl="3" indent="-230188">
              <a:buFont typeface="Arial" pitchFamily="34" charset="0"/>
              <a:buChar char="•"/>
            </a:pPr>
            <a:r>
              <a:rPr lang="en-US" dirty="0" smtClean="0"/>
              <a:t>http://www.nso-mi.org/files/2011-06-12-detroit-free-press.pdf</a:t>
            </a:r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City Farmer News. 2008 “Acres of Barren Blocks Offer Chance to Reinvent Detroit.”</a:t>
            </a:r>
            <a:endParaRPr lang="en-US" dirty="0" smtClean="0"/>
          </a:p>
          <a:p>
            <a:pPr marL="461963" lvl="2" indent="-230188">
              <a:buFont typeface="Arial" pitchFamily="34" charset="0"/>
              <a:buChar char="•"/>
            </a:pPr>
            <a:r>
              <a:rPr lang="en-US" dirty="0" smtClean="0"/>
              <a:t>http</a:t>
            </a:r>
            <a:r>
              <a:rPr lang="en-US" dirty="0" smtClean="0"/>
              <a:t>://www.cityfarmer.info/2008/12/23/acres-of-barren-blocks-offer-chance-to-reinvent-detroit</a:t>
            </a:r>
            <a:r>
              <a:rPr lang="en-US" dirty="0" smtClean="0"/>
              <a:t>/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Corporation for Supportive Housing. 2010.</a:t>
            </a:r>
          </a:p>
          <a:p>
            <a:pPr marL="461963" lvl="2" indent="-223838">
              <a:buFont typeface="Arial" pitchFamily="34" charset="0"/>
              <a:buChar char="•"/>
            </a:pPr>
            <a:r>
              <a:rPr lang="en-US" dirty="0" smtClean="0"/>
              <a:t>http://www.avoidreadmissions.com/wwwroot/userfiles/documents/85/detroit-hospitals-fuse-9-15-10beam.pdf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Huffington Post.  2009. “</a:t>
            </a:r>
            <a:r>
              <a:rPr lang="en-US" dirty="0" smtClean="0"/>
              <a:t>Over Half Of Detroit Homeless Population At Risk Of Dying On City </a:t>
            </a:r>
            <a:r>
              <a:rPr lang="en-US" dirty="0" smtClean="0"/>
              <a:t>Streets.”</a:t>
            </a:r>
          </a:p>
          <a:p>
            <a:pPr marL="461963" lvl="2" indent="-223838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http://www.huffingtonpost.com/2010/04/09/over-half-of-detroit-home_n_532037.html</a:t>
            </a:r>
            <a:endParaRPr lang="en-US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Michigan State University, 2011.  Spartan Sagas.</a:t>
            </a:r>
          </a:p>
          <a:p>
            <a:pPr marL="461963" lvl="3" indent="-230188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http://spartansagas.msu.edu/spotlight/1013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Bell building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03" y="990600"/>
            <a:ext cx="5976079" cy="36775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4508579" cy="3579812"/>
          </a:xfrm>
        </p:spPr>
      </p:pic>
      <p:sp>
        <p:nvSpPr>
          <p:cNvPr id="3" name="TextBox 2"/>
          <p:cNvSpPr txBox="1"/>
          <p:nvPr/>
        </p:nvSpPr>
        <p:spPr>
          <a:xfrm>
            <a:off x="76200" y="1143000"/>
            <a:ext cx="29271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155 One-bedroom apts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NSO Corporate HQ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FQHC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Laundry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Chapel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000" dirty="0" smtClean="0"/>
              <a:t>Walk-out gardens</a:t>
            </a:r>
          </a:p>
        </p:txBody>
      </p:sp>
    </p:spTree>
    <p:extLst>
      <p:ext uri="{BB962C8B-B14F-4D97-AF65-F5344CB8AC3E}">
        <p14:creationId xmlns="" xmlns:p14="http://schemas.microsoft.com/office/powerpoint/2010/main" val="9556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Road Home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773082" cy="35798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1400"/>
            <a:ext cx="3773559" cy="283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767" y="4046555"/>
            <a:ext cx="1795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D. Carpenter 2011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447800"/>
            <a:ext cx="4168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Outreach Homeless Services –</a:t>
            </a:r>
          </a:p>
          <a:p>
            <a:r>
              <a:rPr lang="en-US" sz="2400" dirty="0" smtClean="0"/>
              <a:t>seen here supporting </a:t>
            </a:r>
          </a:p>
          <a:p>
            <a:r>
              <a:rPr lang="en-US" sz="2400" dirty="0" smtClean="0"/>
              <a:t>Occupy Detroit at </a:t>
            </a:r>
          </a:p>
          <a:p>
            <a:r>
              <a:rPr lang="en-US" sz="2400" dirty="0" smtClean="0"/>
              <a:t>Grand Circus Park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248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Nso tumaini center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20814" cy="4538662"/>
          </a:xfrm>
        </p:spPr>
      </p:pic>
      <p:sp>
        <p:nvSpPr>
          <p:cNvPr id="3" name="TextBox 2"/>
          <p:cNvSpPr txBox="1"/>
          <p:nvPr/>
        </p:nvSpPr>
        <p:spPr>
          <a:xfrm>
            <a:off x="1676400" y="5865167"/>
            <a:ext cx="570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The shelter of last resort in the Cass Corridor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335857"/>
            <a:ext cx="3307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MSU “Spartan Sagas” 2011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5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Scope of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the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problem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1702"/>
            <a:ext cx="3623733" cy="2717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7066"/>
            <a:ext cx="3672752" cy="26839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90800" y="5029200"/>
            <a:ext cx="52357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Estimated 19,000 homeless in Detroit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Unemployment rate 27% (officially)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Jobless rate near 50%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Berlin Sans FB" pitchFamily="34" charset="0"/>
              </a:rPr>
              <a:t>17 FQHC’s, no public hospital 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975556"/>
            <a:ext cx="1792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D. Carpenter 2010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951094"/>
            <a:ext cx="2807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Huffington Post, 2009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5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Detroit’s homeless are dispersed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1" y="914400"/>
            <a:ext cx="7111579" cy="5703345"/>
          </a:xfrm>
        </p:spPr>
      </p:pic>
      <p:sp>
        <p:nvSpPr>
          <p:cNvPr id="5" name="TextBox 4"/>
          <p:cNvSpPr txBox="1"/>
          <p:nvPr/>
        </p:nvSpPr>
        <p:spPr>
          <a:xfrm>
            <a:off x="5105400" y="6519446"/>
            <a:ext cx="2976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City Farmer News, 2008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034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erlin Sans FB" pitchFamily="34" charset="0"/>
              </a:rPr>
              <a:t>Detroit’s homeless are well hidden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638800" cy="5181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133600" y="5312796"/>
            <a:ext cx="3624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Estimated 12,000-20,000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abandoned houses 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172200"/>
            <a:ext cx="383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Themassesareangry.blogspot.com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2745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Detroit’s homeless are vulnerable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9"/>
            <a:ext cx="7520940" cy="118537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  <a:defRPr/>
            </a:pPr>
            <a:endParaRPr lang="en-US" sz="1800" b="1" spc="50" dirty="0" smtClean="0">
              <a:ln w="11430"/>
              <a:solidFill>
                <a:schemeClr val="bg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</a:endParaRPr>
          </a:p>
          <a:p>
            <a:pPr>
              <a:buFontTx/>
              <a:buNone/>
              <a:defRPr/>
            </a:pPr>
            <a:endParaRPr lang="en-US" sz="1200" dirty="0" smtClean="0">
              <a:solidFill>
                <a:schemeClr val="bg2"/>
              </a:solidFill>
              <a:latin typeface="Tahoma" pitchFamily="34" charset="0"/>
            </a:endParaRPr>
          </a:p>
          <a:p>
            <a:pPr>
              <a:buFontTx/>
              <a:buNone/>
              <a:defRPr/>
            </a:pPr>
            <a:r>
              <a:rPr lang="en-US" sz="1200" dirty="0" smtClean="0">
                <a:solidFill>
                  <a:schemeClr val="bg2"/>
                </a:solidFill>
                <a:latin typeface="Tahoma" pitchFamily="34" charset="0"/>
              </a:rPr>
              <a:t>* indicates higher than national average</a:t>
            </a:r>
          </a:p>
          <a:p>
            <a:pPr>
              <a:defRPr/>
            </a:pPr>
            <a:endParaRPr lang="en-US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Vulnerability Index:</a:t>
            </a:r>
          </a:p>
          <a:p>
            <a:pPr algn="ctr">
              <a:defRPr/>
            </a:pP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</a:rPr>
              <a:t> Homeless Death Prevention Study April 2010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6123350"/>
              </p:ext>
            </p:extLst>
          </p:nvPr>
        </p:nvGraphicFramePr>
        <p:xfrm>
          <a:off x="457200" y="2225040"/>
          <a:ext cx="8382000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0400"/>
                <a:gridCol w="2667000"/>
                <a:gridCol w="2514600"/>
              </a:tblGrid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Risk indicator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Nationally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Detroit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Sample Size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8575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211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Tri-morbid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51%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3x ER or Hospital last year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66%*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3x ER last 3 months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43%*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 60 years old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13%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HIV+/AIDS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7%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Liver Disease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10%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Kidney Disease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9%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Cold/Wet Weather Injury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21%*</a:t>
                      </a:r>
                    </a:p>
                  </a:txBody>
                  <a:tcPr horzOverflow="overflow"/>
                </a:tc>
              </a:tr>
              <a:tr h="3532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% vulnerable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51%*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246" name="Rectangle 5"/>
          <p:cNvSpPr>
            <a:spLocks noChangeArrowheads="1"/>
          </p:cNvSpPr>
          <p:nvPr/>
        </p:nvSpPr>
        <p:spPr bwMode="auto">
          <a:xfrm>
            <a:off x="533400" y="6443246"/>
            <a:ext cx="3505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*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Indicates 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higher than national average</a:t>
            </a:r>
            <a:endParaRPr lang="en-US" sz="1600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6443246"/>
            <a:ext cx="454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: Corporation for Supportive </a:t>
            </a:r>
            <a:r>
              <a:rPr lang="en-US" sz="1600" dirty="0" smtClean="0"/>
              <a:t>Housing, </a:t>
            </a:r>
            <a:r>
              <a:rPr lang="en-US" sz="1600" dirty="0" smtClean="0"/>
              <a:t>2010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63161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450</TotalTime>
  <Words>855</Words>
  <Application>Microsoft Office PowerPoint</Application>
  <PresentationFormat>On-screen Show (4:3)</PresentationFormat>
  <Paragraphs>205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Perspective of shelter staff  Dean Carpenter FNP-BC February 7, 2012</vt:lpstr>
      <vt:lpstr>Nso services</vt:lpstr>
      <vt:lpstr>Bell building</vt:lpstr>
      <vt:lpstr>Road Home</vt:lpstr>
      <vt:lpstr>Nso tumaini center</vt:lpstr>
      <vt:lpstr>Scope of the problem</vt:lpstr>
      <vt:lpstr>Detroit’s homeless are dispersed</vt:lpstr>
      <vt:lpstr>Detroit’s homeless are well hidden</vt:lpstr>
      <vt:lpstr>Detroit’s homeless are vulnerable</vt:lpstr>
      <vt:lpstr>Detroit’s homeless are transient</vt:lpstr>
      <vt:lpstr>Legal/social Barriers to service</vt:lpstr>
      <vt:lpstr>Traumatic brain injury</vt:lpstr>
      <vt:lpstr>Undocumented immigrants</vt:lpstr>
      <vt:lpstr>TB skin testing – low follow up </vt:lpstr>
      <vt:lpstr>Steps taken to Mitigate outcomes</vt:lpstr>
      <vt:lpstr>ventilation</vt:lpstr>
      <vt:lpstr>Filter efficacy</vt:lpstr>
      <vt:lpstr>HMIS – homeless management information system</vt:lpstr>
      <vt:lpstr>scanning a consumer into HMIS</vt:lpstr>
      <vt:lpstr>Quantiferon – TB Gold testing</vt:lpstr>
      <vt:lpstr>TB Testing – Detroit health department</vt:lpstr>
      <vt:lpstr>Results of  testing</vt:lpstr>
      <vt:lpstr>Slide 23</vt:lpstr>
      <vt:lpstr>References</vt:lpstr>
    </vt:vector>
  </TitlesOfParts>
  <Company>University of Michigan Hospital and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Michigan Health Systems</dc:creator>
  <cp:lastModifiedBy>campbejk</cp:lastModifiedBy>
  <cp:revision>60</cp:revision>
  <dcterms:created xsi:type="dcterms:W3CDTF">2012-01-11T19:07:50Z</dcterms:created>
  <dcterms:modified xsi:type="dcterms:W3CDTF">2012-01-31T20:32:11Z</dcterms:modified>
</cp:coreProperties>
</file>