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Default Extension="pdf" ContentType="application/pdf"/>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tags/tag16.xml" ContentType="application/vnd.openxmlformats-officedocument.presentationml.tags+xml"/>
  <Override PartName="/ppt/tags/tag18.xml" ContentType="application/vnd.openxmlformats-officedocument.presentationml.tag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tags/tag12.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tags/tag17.xml" ContentType="application/vnd.openxmlformats-officedocument.presentationml.tag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20.xml" ContentType="application/vnd.openxmlformats-officedocument.presentationml.notesSlide+xml"/>
  <Override PartName="/ppt/notesSlides/notesSlide6.xml" ContentType="application/vnd.openxmlformats-officedocument.presentationml.notesSlide+xml"/>
  <Override PartName="/ppt/tags/tag13.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6" r:id="rId1"/>
  </p:sldMasterIdLst>
  <p:notesMasterIdLst>
    <p:notesMasterId r:id="rId24"/>
  </p:notesMasterIdLst>
  <p:sldIdLst>
    <p:sldId id="419" r:id="rId2"/>
    <p:sldId id="498" r:id="rId3"/>
    <p:sldId id="499" r:id="rId4"/>
    <p:sldId id="500" r:id="rId5"/>
    <p:sldId id="501" r:id="rId6"/>
    <p:sldId id="502" r:id="rId7"/>
    <p:sldId id="508" r:id="rId8"/>
    <p:sldId id="509" r:id="rId9"/>
    <p:sldId id="510" r:id="rId10"/>
    <p:sldId id="517" r:id="rId11"/>
    <p:sldId id="511" r:id="rId12"/>
    <p:sldId id="519" r:id="rId13"/>
    <p:sldId id="520" r:id="rId14"/>
    <p:sldId id="523" r:id="rId15"/>
    <p:sldId id="518" r:id="rId16"/>
    <p:sldId id="512" r:id="rId17"/>
    <p:sldId id="513" r:id="rId18"/>
    <p:sldId id="514" r:id="rId19"/>
    <p:sldId id="515" r:id="rId20"/>
    <p:sldId id="516" r:id="rId21"/>
    <p:sldId id="521" r:id="rId22"/>
    <p:sldId id="522" r:id="rId2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3248">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8D1E6C"/>
    <a:srgbClr val="EC5416"/>
    <a:srgbClr val="E8771F"/>
    <a:srgbClr val="1559D1"/>
    <a:srgbClr val="99CC00"/>
    <a:srgbClr val="FFCC66"/>
    <a:srgbClr val="E79E21"/>
    <a:srgbClr val="E88D5F"/>
    <a:srgbClr val="653E61"/>
    <a:srgbClr val="89659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44" autoAdjust="0"/>
    <p:restoredTop sz="50794" autoAdjust="0"/>
  </p:normalViewPr>
  <p:slideViewPr>
    <p:cSldViewPr snapToGrid="0" snapToObjects="1">
      <p:cViewPr varScale="1">
        <p:scale>
          <a:sx n="36" d="100"/>
          <a:sy n="36" d="100"/>
        </p:scale>
        <p:origin x="-2508" y="-78"/>
      </p:cViewPr>
      <p:guideLst>
        <p:guide orient="horz" pos="3248"/>
        <p:guide/>
      </p:guideLst>
    </p:cSldViewPr>
  </p:slideViewPr>
  <p:notesTextViewPr>
    <p:cViewPr>
      <p:scale>
        <a:sx n="100" d="100"/>
        <a:sy n="100" d="100"/>
      </p:scale>
      <p:origin x="0" y="0"/>
    </p:cViewPr>
  </p:notesTextViewPr>
  <p:sorterViewPr>
    <p:cViewPr varScale="1">
      <p:scale>
        <a:sx n="1" d="1"/>
        <a:sy n="1" d="1"/>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5D29846-17C9-4265-8A53-A267B2D09E02}" type="datetimeFigureOut">
              <a:rPr lang="en-US"/>
              <a:pPr>
                <a:defRPr/>
              </a:pPr>
              <a:t>8/7/2015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7411416-0ACB-4400-BF4F-A637FF7E3A0E}" type="slidenum">
              <a:rPr lang="en-US"/>
              <a:pPr>
                <a:defRPr/>
              </a:pPr>
              <a:t>‹#›</a:t>
            </a:fld>
            <a:endParaRPr lang="en-US"/>
          </a:p>
        </p:txBody>
      </p:sp>
    </p:spTree>
    <p:extLst>
      <p:ext uri="{BB962C8B-B14F-4D97-AF65-F5344CB8AC3E}">
        <p14:creationId xmlns="" xmlns:p14="http://schemas.microsoft.com/office/powerpoint/2010/main" val="120601379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ZA" i="1" dirty="0" smtClean="0"/>
              <a:t>Review slide content</a:t>
            </a:r>
            <a:endParaRPr lang="en-US" i="1" dirty="0"/>
          </a:p>
        </p:txBody>
      </p:sp>
      <p:sp>
        <p:nvSpPr>
          <p:cNvPr id="4" name="Slide Number Placeholder 3"/>
          <p:cNvSpPr>
            <a:spLocks noGrp="1"/>
          </p:cNvSpPr>
          <p:nvPr>
            <p:ph type="sldNum" sz="quarter" idx="10"/>
          </p:nvPr>
        </p:nvSpPr>
        <p:spPr/>
        <p:txBody>
          <a:bodyPr/>
          <a:lstStyle/>
          <a:p>
            <a:fld id="{F00683A5-F9D0-4328-85AC-AD1A7ED653E3}" type="slidenum">
              <a:rPr lang="en-US" smtClean="0"/>
              <a:pPr/>
              <a:t>2</a:t>
            </a:fld>
            <a:endParaRPr lang="en-US"/>
          </a:p>
        </p:txBody>
      </p:sp>
    </p:spTree>
    <p:extLst>
      <p:ext uri="{BB962C8B-B14F-4D97-AF65-F5344CB8AC3E}">
        <p14:creationId xmlns="" xmlns:p14="http://schemas.microsoft.com/office/powerpoint/2010/main" val="40680271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ZA" dirty="0" smtClean="0"/>
              <a:t>Ask delegates whether</a:t>
            </a:r>
            <a:r>
              <a:rPr lang="en-ZA" baseline="0" dirty="0" smtClean="0"/>
              <a:t> consent is necessary in these cases (answers will appear on mouse click) </a:t>
            </a:r>
          </a:p>
          <a:p>
            <a:pPr marL="175916" indent="-175916">
              <a:buFont typeface="Arial" panose="020B0604020202020204" pitchFamily="34" charset="0"/>
              <a:buChar char="•"/>
            </a:pPr>
            <a:r>
              <a:rPr lang="en-ZA" dirty="0" smtClean="0"/>
              <a:t>State that, in summary:</a:t>
            </a:r>
          </a:p>
          <a:p>
            <a:pPr marL="645024" lvl="1" indent="-175916">
              <a:buFont typeface="Arial" panose="020B0604020202020204" pitchFamily="34" charset="0"/>
              <a:buChar char="•"/>
            </a:pPr>
            <a:r>
              <a:rPr lang="en-ZA" dirty="0" smtClean="0"/>
              <a:t>A</a:t>
            </a:r>
            <a:r>
              <a:rPr lang="en-ZA" baseline="0" dirty="0" smtClean="0"/>
              <a:t> specific informed consent process is not required for TB testing or treatment as t</a:t>
            </a:r>
            <a:r>
              <a:rPr lang="en-US" dirty="0"/>
              <a:t>he potential benefits to the patient are clear</a:t>
            </a:r>
          </a:p>
          <a:p>
            <a:pPr marL="1114133" lvl="2" indent="-175916">
              <a:buFont typeface="Arial" panose="020B0604020202020204" pitchFamily="34" charset="0"/>
              <a:buChar char="•"/>
            </a:pPr>
            <a:r>
              <a:rPr lang="en-US" dirty="0"/>
              <a:t>If an active TB case is missed, the disease can be fatal, but upon diagnosis, a complete cure and curtailment of transmission are usually possible</a:t>
            </a:r>
          </a:p>
          <a:p>
            <a:pPr marL="1114133" lvl="2" indent="-175916">
              <a:buFont typeface="Arial" panose="020B0604020202020204" pitchFamily="34" charset="0"/>
              <a:buChar char="•"/>
            </a:pPr>
            <a:r>
              <a:rPr lang="en-US" dirty="0"/>
              <a:t>Moreover, TB testing and screening are not especially risky</a:t>
            </a:r>
          </a:p>
          <a:p>
            <a:pPr marL="645024" lvl="1" indent="-175916">
              <a:buFont typeface="Arial" panose="020B0604020202020204" pitchFamily="34" charset="0"/>
              <a:buChar char="•"/>
            </a:pPr>
            <a:r>
              <a:rPr lang="en-US" dirty="0"/>
              <a:t>Informed consent for drug susceptibility testing in the absence of treatment for drug-resistant TB should be </a:t>
            </a:r>
            <a:r>
              <a:rPr lang="en-US" dirty="0" smtClean="0"/>
              <a:t>obtained</a:t>
            </a:r>
            <a:endParaRPr lang="en-US" dirty="0"/>
          </a:p>
          <a:p>
            <a:pPr marL="1114133" lvl="2" indent="-175916">
              <a:buFont typeface="Arial" panose="020B0604020202020204" pitchFamily="34" charset="0"/>
              <a:buChar char="•"/>
            </a:pPr>
            <a:r>
              <a:rPr lang="en-US" dirty="0"/>
              <a:t>The rationale for requiring informed consent in these situations is that, in the absence of available treatment for drug-resistant TB, drug susceptibility testing offers few direct benefits to the individuals being tested </a:t>
            </a:r>
          </a:p>
          <a:p>
            <a:pPr marL="1114133" lvl="2" indent="-175916">
              <a:buFont typeface="Arial" panose="020B0604020202020204" pitchFamily="34" charset="0"/>
              <a:buChar char="•"/>
            </a:pPr>
            <a:r>
              <a:rPr lang="en-US" dirty="0"/>
              <a:t>The main direct benefit is the provision of information that can help patients make informed life planning decisions</a:t>
            </a:r>
          </a:p>
          <a:p>
            <a:pPr marL="645024" lvl="1" indent="-175916">
              <a:buFont typeface="Arial" panose="020B0604020202020204" pitchFamily="34" charset="0"/>
              <a:buChar char="•"/>
            </a:pPr>
            <a:r>
              <a:rPr lang="en-ZA" kern="1200" dirty="0" smtClean="0">
                <a:solidFill>
                  <a:schemeClr val="tx1"/>
                </a:solidFill>
                <a:latin typeface="+mn-lt"/>
                <a:ea typeface="+mn-ea"/>
                <a:cs typeface="+mn-cs"/>
              </a:rPr>
              <a:t>Finally</a:t>
            </a:r>
            <a:r>
              <a:rPr lang="en-ZA" kern="1200" baseline="0" dirty="0" smtClean="0">
                <a:solidFill>
                  <a:schemeClr val="tx1"/>
                </a:solidFill>
                <a:latin typeface="+mn-lt"/>
                <a:ea typeface="+mn-ea"/>
                <a:cs typeface="+mn-cs"/>
              </a:rPr>
              <a:t> informed consent is required when conducting research. This will be discussed in greater detail in the module on Research on TB Care and Control</a:t>
            </a:r>
            <a:endParaRPr lang="en-US"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11</a:t>
            </a:fld>
            <a:endParaRPr lang="en-US" dirty="0"/>
          </a:p>
        </p:txBody>
      </p:sp>
    </p:spTree>
    <p:extLst>
      <p:ext uri="{BB962C8B-B14F-4D97-AF65-F5344CB8AC3E}">
        <p14:creationId xmlns="" xmlns:p14="http://schemas.microsoft.com/office/powerpoint/2010/main" val="3689821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US" dirty="0"/>
              <a:t>Explain that in many countries, a diagnosis of infectious TB must be reported to public health </a:t>
            </a:r>
            <a:r>
              <a:rPr lang="en-US" dirty="0" smtClean="0"/>
              <a:t>officials</a:t>
            </a:r>
            <a:endParaRPr lang="en-US" dirty="0"/>
          </a:p>
          <a:p>
            <a:pPr marL="175916" indent="-175916">
              <a:buFont typeface="Arial" panose="020B0604020202020204" pitchFamily="34" charset="0"/>
              <a:buChar char="•"/>
            </a:pPr>
            <a:r>
              <a:rPr lang="en-US" i="1" dirty="0"/>
              <a:t>Review slide </a:t>
            </a:r>
            <a:r>
              <a:rPr lang="en-US" i="1" dirty="0" smtClean="0"/>
              <a:t>content</a:t>
            </a:r>
            <a:endParaRPr lang="en-US" i="1"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12</a:t>
            </a:fld>
            <a:endParaRPr lang="en-US" dirty="0"/>
          </a:p>
        </p:txBody>
      </p:sp>
    </p:spTree>
    <p:extLst>
      <p:ext uri="{BB962C8B-B14F-4D97-AF65-F5344CB8AC3E}">
        <p14:creationId xmlns="" xmlns:p14="http://schemas.microsoft.com/office/powerpoint/2010/main" val="18063776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ZA" i="1" dirty="0"/>
              <a:t>Review slide content</a:t>
            </a:r>
            <a:endParaRPr lang="en-US" i="1" dirty="0"/>
          </a:p>
          <a:p>
            <a:pPr marL="175916" indent="-175916">
              <a:buFont typeface="Arial" panose="020B0604020202020204" pitchFamily="34" charset="0"/>
              <a:buChar char="•"/>
            </a:pPr>
            <a:r>
              <a:rPr lang="en-US" dirty="0"/>
              <a:t>State that in countries that do not have case-reporting systems, or where case reporting does not lead to the identification and notification of contacts by public health authorities, patients should be encouraged to notify their contacts </a:t>
            </a:r>
            <a:r>
              <a:rPr lang="en-US" dirty="0" smtClean="0"/>
              <a:t>themselves</a:t>
            </a:r>
            <a:endParaRPr lang="en-US" dirty="0"/>
          </a:p>
          <a:p>
            <a:pPr marL="175916" indent="-175916">
              <a:buFont typeface="Arial" panose="020B0604020202020204" pitchFamily="34" charset="0"/>
              <a:buChar char="•"/>
            </a:pPr>
            <a:r>
              <a:rPr lang="en-US" dirty="0"/>
              <a:t>TB programmes should provide assistance and support to patients who undertake to notify their </a:t>
            </a:r>
            <a:r>
              <a:rPr lang="en-US" dirty="0" smtClean="0"/>
              <a:t>contacts</a:t>
            </a:r>
            <a:endParaRPr lang="en-US"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13</a:t>
            </a:fld>
            <a:endParaRPr lang="en-US" dirty="0"/>
          </a:p>
        </p:txBody>
      </p:sp>
    </p:spTree>
    <p:extLst>
      <p:ext uri="{BB962C8B-B14F-4D97-AF65-F5344CB8AC3E}">
        <p14:creationId xmlns="" xmlns:p14="http://schemas.microsoft.com/office/powerpoint/2010/main" val="34879656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8244" indent="-168244" defTabSz="927630">
              <a:buFont typeface="Arial" panose="020B0604020202020204" pitchFamily="34" charset="0"/>
              <a:buChar char="•"/>
              <a:defRPr/>
            </a:pPr>
            <a:r>
              <a:rPr lang="en-US" dirty="0" smtClean="0"/>
              <a:t>This is a plenary discussion, in which all delegates</a:t>
            </a:r>
            <a:r>
              <a:rPr lang="en-US" baseline="0" dirty="0" smtClean="0"/>
              <a:t> participate </a:t>
            </a:r>
            <a:r>
              <a:rPr lang="en-US" dirty="0" smtClean="0"/>
              <a:t>  </a:t>
            </a:r>
          </a:p>
          <a:p>
            <a:pPr marL="168244" indent="-168244" defTabSz="927630">
              <a:buFont typeface="Arial" panose="020B0604020202020204" pitchFamily="34" charset="0"/>
              <a:buChar char="•"/>
              <a:defRPr/>
            </a:pPr>
            <a:r>
              <a:rPr lang="en-US" dirty="0" smtClean="0"/>
              <a:t>Assign 5 minutes for the discussion </a:t>
            </a:r>
            <a:endParaRPr lang="en-US" baseline="0" dirty="0" smtClean="0"/>
          </a:p>
          <a:p>
            <a:pPr marL="168244" indent="-168244" defTabSz="927630">
              <a:buFont typeface="Arial" panose="020B0604020202020204" pitchFamily="34" charset="0"/>
              <a:buChar char="•"/>
              <a:defRPr/>
            </a:pPr>
            <a:r>
              <a:rPr lang="en-US" baseline="0" dirty="0" smtClean="0"/>
              <a:t>Record responses on a flipchart </a:t>
            </a:r>
          </a:p>
          <a:p>
            <a:pPr marL="168244" indent="-168244" defTabSz="927630">
              <a:buFont typeface="Arial" panose="020B0604020202020204" pitchFamily="34" charset="0"/>
              <a:buChar char="•"/>
              <a:defRPr/>
            </a:pPr>
            <a:r>
              <a:rPr lang="en-US" baseline="0" dirty="0" smtClean="0"/>
              <a:t>At the end, summarise the discussion and point out areas of convergence and divergence with the lesson content</a:t>
            </a:r>
            <a:endParaRPr lang="en-ZA" dirty="0" smtClean="0"/>
          </a:p>
          <a:p>
            <a:pPr marL="173931" indent="-173931">
              <a:buFont typeface="Arial" panose="020B0604020202020204" pitchFamily="34" charset="0"/>
              <a:buChar char="•"/>
            </a:pPr>
            <a:r>
              <a:rPr lang="en-ZA" dirty="0" smtClean="0"/>
              <a:t>Ask delegates</a:t>
            </a:r>
            <a:r>
              <a:rPr lang="en-ZA" baseline="0" dirty="0" smtClean="0"/>
              <a:t> to share their opinions/current practice regarding patients who do not want to participate in the contact identification and notification process</a:t>
            </a:r>
          </a:p>
          <a:p>
            <a:pPr marL="173931" indent="-173931">
              <a:buFont typeface="Arial" panose="020B0604020202020204" pitchFamily="34" charset="0"/>
              <a:buChar char="•"/>
            </a:pPr>
            <a:r>
              <a:rPr lang="en-ZA" baseline="0" dirty="0" smtClean="0"/>
              <a:t>Suggest that they consider it from both the perspective of the individual patient as well as the patient’s contacts</a:t>
            </a:r>
          </a:p>
          <a:p>
            <a:pPr marL="173931" indent="-173931">
              <a:buFont typeface="Arial" panose="020B0604020202020204" pitchFamily="34" charset="0"/>
              <a:buChar char="•"/>
            </a:pPr>
            <a:r>
              <a:rPr lang="en-ZA" baseline="0" dirty="0" smtClean="0"/>
              <a:t>Ask them what they believe the reasons could be that patients may not want to participate in the process </a:t>
            </a:r>
          </a:p>
          <a:p>
            <a:pPr marL="173931" indent="-173931">
              <a:buFont typeface="Arial" panose="020B0604020202020204" pitchFamily="34" charset="0"/>
              <a:buChar char="•"/>
            </a:pPr>
            <a:r>
              <a:rPr lang="en-ZA" baseline="0" dirty="0" smtClean="0"/>
              <a:t>Write down the responses on a flipchart</a:t>
            </a:r>
          </a:p>
          <a:p>
            <a:pPr marL="173931" indent="-173931">
              <a:buFont typeface="Arial" panose="020B0604020202020204" pitchFamily="34" charset="0"/>
              <a:buChar char="•"/>
            </a:pPr>
            <a:r>
              <a:rPr lang="en-ZA" dirty="0" smtClean="0"/>
              <a:t>Ask them to think</a:t>
            </a:r>
            <a:r>
              <a:rPr lang="en-ZA" baseline="0" dirty="0" smtClean="0"/>
              <a:t> about what they can do to help the patients overcome their fears and concerns regarding contact identification and notification </a:t>
            </a:r>
          </a:p>
          <a:p>
            <a:pPr marL="173931" indent="-173931">
              <a:buFont typeface="Arial" panose="020B0604020202020204" pitchFamily="34" charset="0"/>
              <a:buChar char="•"/>
            </a:pPr>
            <a:r>
              <a:rPr lang="en-ZA" baseline="0" dirty="0" smtClean="0"/>
              <a:t>Spend 5 minutes of the discussion</a:t>
            </a:r>
            <a:endParaRPr lang="en-US"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14</a:t>
            </a:fld>
            <a:endParaRPr lang="en-US" dirty="0"/>
          </a:p>
        </p:txBody>
      </p:sp>
    </p:spTree>
    <p:extLst>
      <p:ext uri="{BB962C8B-B14F-4D97-AF65-F5344CB8AC3E}">
        <p14:creationId xmlns="" xmlns:p14="http://schemas.microsoft.com/office/powerpoint/2010/main" val="16243756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marR="0" indent="-175916"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i="1" dirty="0" smtClean="0"/>
              <a:t>Review slide content</a:t>
            </a:r>
            <a:r>
              <a:rPr lang="en-US" strike="sngStrike" dirty="0" smtClean="0"/>
              <a:t> </a:t>
            </a:r>
          </a:p>
          <a:p>
            <a:pPr marL="175916" marR="0" indent="-175916"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err="1" smtClean="0">
                <a:solidFill>
                  <a:schemeClr val="tx1"/>
                </a:solidFill>
                <a:latin typeface="+mn-lt"/>
                <a:ea typeface="+mn-ea"/>
                <a:cs typeface="+mn-cs"/>
              </a:rPr>
              <a:t>Emphasise</a:t>
            </a:r>
            <a:r>
              <a:rPr lang="en-US" sz="1200" kern="1200" dirty="0" smtClean="0">
                <a:solidFill>
                  <a:schemeClr val="tx1"/>
                </a:solidFill>
                <a:latin typeface="+mn-lt"/>
                <a:ea typeface="+mn-ea"/>
                <a:cs typeface="+mn-cs"/>
              </a:rPr>
              <a:t> that if a patient is currently on treatment in a supportive patient-centered environment, it is extremely unlikely that they would not participate in the contact identification process, especially if reassured that confidentiality can be maintained</a:t>
            </a:r>
          </a:p>
          <a:p>
            <a:pPr marL="175916" marR="0" indent="-175916"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smtClean="0">
                <a:solidFill>
                  <a:schemeClr val="tx1"/>
                </a:solidFill>
                <a:latin typeface="+mn-lt"/>
                <a:ea typeface="+mn-ea"/>
                <a:cs typeface="+mn-cs"/>
              </a:rPr>
              <a:t>In rare cases, identification of contacts to patients who are not on treatment and are unwilling to participate in contact identification can sometimes present an ethical dilemma to both health care workers and public health officials since they would have to balance the non-disclosure of a patient’s health status to a third party with the rights of third parties; i.e. the right to life </a:t>
            </a:r>
          </a:p>
          <a:p>
            <a:pPr marL="175916" marR="0" indent="-175916"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smtClean="0">
                <a:solidFill>
                  <a:schemeClr val="tx1"/>
                </a:solidFill>
                <a:latin typeface="+mn-lt"/>
                <a:ea typeface="+mn-ea"/>
                <a:cs typeface="+mn-cs"/>
              </a:rPr>
              <a:t>Research has shown that in some communities a TB diagnosis may also be  assumed to be a diagnosis of HIV, and thus disclosing TB diagnosis has other ramifications to patient, and can be considered a further violation of confidentiality by the health care system</a:t>
            </a:r>
          </a:p>
          <a:p>
            <a:pPr marL="175916" marR="0" indent="-175916"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smtClean="0">
                <a:solidFill>
                  <a:schemeClr val="tx1"/>
                </a:solidFill>
                <a:latin typeface="+mn-lt"/>
                <a:ea typeface="+mn-ea"/>
                <a:cs typeface="+mn-cs"/>
              </a:rPr>
              <a:t>Indicate that additionally, if a patient is receiving treatment, disclosure of his or her status can have very harmful impacts on his relationship with his health care providers and may jeopardize continued TB treatment -thus every effort MUST be made to protect patient confidentiality </a:t>
            </a:r>
          </a:p>
          <a:p>
            <a:pPr marL="175916" marR="0" indent="-175916"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smtClean="0">
                <a:solidFill>
                  <a:schemeClr val="tx1"/>
                </a:solidFill>
                <a:latin typeface="+mn-lt"/>
                <a:ea typeface="+mn-ea"/>
                <a:cs typeface="+mn-cs"/>
              </a:rPr>
              <a:t>However, health care workers may be in a unique position to protect the lives of others, which they also have obligation to do</a:t>
            </a:r>
            <a:r>
              <a:rPr lang="en-US" sz="1200" i="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C06F5BF5-0FF5-41AF-9D16-C6498B7599F2}" type="slidenum">
              <a:rPr lang="en-US" smtClean="0"/>
              <a:pPr/>
              <a:t>15</a:t>
            </a:fld>
            <a:endParaRPr lang="en-US"/>
          </a:p>
        </p:txBody>
      </p:sp>
    </p:spTree>
    <p:extLst>
      <p:ext uri="{BB962C8B-B14F-4D97-AF65-F5344CB8AC3E}">
        <p14:creationId xmlns="" xmlns:p14="http://schemas.microsoft.com/office/powerpoint/2010/main" val="27331368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US" dirty="0" smtClean="0"/>
              <a:t>State that in exceptional cases, the</a:t>
            </a:r>
            <a:r>
              <a:rPr lang="en-US" baseline="0" dirty="0" smtClean="0"/>
              <a:t> </a:t>
            </a:r>
            <a:r>
              <a:rPr lang="en-US" dirty="0" smtClean="0"/>
              <a:t> obligation to protect the lives of others may justify disclosure of patients’ TB status without their consent</a:t>
            </a:r>
          </a:p>
          <a:p>
            <a:pPr marL="175916" indent="-175916">
              <a:buFont typeface="Arial" panose="020B0604020202020204" pitchFamily="34" charset="0"/>
              <a:buChar char="•"/>
            </a:pPr>
            <a:r>
              <a:rPr lang="en-US" dirty="0" smtClean="0"/>
              <a:t>The </a:t>
            </a:r>
            <a:r>
              <a:rPr lang="en-US" dirty="0"/>
              <a:t>non-consensual disclosure of a patient’s TB status should </a:t>
            </a:r>
            <a:r>
              <a:rPr lang="en-US" dirty="0" smtClean="0"/>
              <a:t>be </a:t>
            </a:r>
            <a:r>
              <a:rPr lang="en-US" dirty="0"/>
              <a:t>considered only after all reasonable efforts to engage the patient’s cooperation have </a:t>
            </a:r>
            <a:r>
              <a:rPr lang="en-US" dirty="0" smtClean="0"/>
              <a:t>failed</a:t>
            </a:r>
            <a:endParaRPr lang="en-US" dirty="0"/>
          </a:p>
          <a:p>
            <a:pPr marL="175916" indent="-175916">
              <a:buFont typeface="Arial" panose="020B0604020202020204" pitchFamily="34" charset="0"/>
              <a:buChar char="•"/>
            </a:pPr>
            <a:r>
              <a:rPr lang="en-US" i="1" dirty="0"/>
              <a:t>Review slide </a:t>
            </a:r>
            <a:r>
              <a:rPr lang="en-US" i="1" dirty="0" smtClean="0"/>
              <a:t>content</a:t>
            </a:r>
            <a:r>
              <a:rPr lang="en-US" strike="sngStrike" dirty="0" smtClean="0"/>
              <a:t> </a:t>
            </a:r>
            <a:endParaRPr lang="en-US" strike="sngStrike" dirty="0"/>
          </a:p>
          <a:p>
            <a:pPr marL="175916" indent="-175916">
              <a:buFont typeface="Arial" panose="020B0604020202020204" pitchFamily="34" charset="0"/>
              <a:buChar char="•"/>
            </a:pPr>
            <a:r>
              <a:rPr lang="en-US" dirty="0" smtClean="0"/>
              <a:t>Standards </a:t>
            </a:r>
            <a:r>
              <a:rPr lang="en-US" dirty="0"/>
              <a:t>and procedures </a:t>
            </a:r>
            <a:r>
              <a:rPr lang="en-US" i="0" dirty="0"/>
              <a:t>around non-consensual disclosure </a:t>
            </a:r>
            <a:r>
              <a:rPr lang="en-US" dirty="0"/>
              <a:t>should be aimed at protecting patients and their contacts from stigmatisation and other social harms associated with TB in many </a:t>
            </a:r>
            <a:r>
              <a:rPr lang="en-US" dirty="0" smtClean="0"/>
              <a:t>settings</a:t>
            </a:r>
            <a:endParaRPr lang="en-US"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16</a:t>
            </a:fld>
            <a:endParaRPr lang="en-US"/>
          </a:p>
        </p:txBody>
      </p:sp>
    </p:spTree>
    <p:extLst>
      <p:ext uri="{BB962C8B-B14F-4D97-AF65-F5344CB8AC3E}">
        <p14:creationId xmlns="" xmlns:p14="http://schemas.microsoft.com/office/powerpoint/2010/main" val="40111696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US" i="1" dirty="0"/>
              <a:t>Review slide </a:t>
            </a:r>
            <a:r>
              <a:rPr lang="en-US" i="1" dirty="0" smtClean="0"/>
              <a:t>content</a:t>
            </a:r>
            <a:endParaRPr lang="en-US" i="1" dirty="0"/>
          </a:p>
          <a:p>
            <a:pPr marL="175916" indent="-175916">
              <a:buFont typeface="Arial" panose="020B0604020202020204" pitchFamily="34" charset="0"/>
              <a:buChar char="•"/>
            </a:pPr>
            <a:r>
              <a:rPr lang="en-US" i="0" dirty="0" smtClean="0"/>
              <a:t>Explain </a:t>
            </a:r>
            <a:r>
              <a:rPr lang="en-US" i="0" dirty="0"/>
              <a:t>that </a:t>
            </a:r>
            <a:r>
              <a:rPr lang="en-US" dirty="0"/>
              <a:t>it is rare that patients persist in refusing treatment when appropriate counselling is </a:t>
            </a:r>
            <a:r>
              <a:rPr lang="en-US" dirty="0" smtClean="0"/>
              <a:t>provided</a:t>
            </a:r>
            <a:endParaRPr lang="en-US" dirty="0"/>
          </a:p>
          <a:p>
            <a:pPr marL="175916" indent="-175916">
              <a:buFont typeface="Arial" panose="020B0604020202020204" pitchFamily="34" charset="0"/>
              <a:buChar char="•"/>
            </a:pPr>
            <a:r>
              <a:rPr lang="en-US" dirty="0"/>
              <a:t>If such cases arise, patients should be informed that, while they have the right to refuse care, if they have active TB and do not complete the necessary course of therapy, it is possible that they could be subject to involuntary isolation or </a:t>
            </a:r>
            <a:r>
              <a:rPr lang="en-US" dirty="0" smtClean="0"/>
              <a:t>detention</a:t>
            </a:r>
            <a:endParaRPr lang="en-US" dirty="0"/>
          </a:p>
          <a:p>
            <a:pPr marL="175916" indent="-175916">
              <a:buFont typeface="Arial" panose="020B0604020202020204" pitchFamily="34" charset="0"/>
              <a:buChar char="•"/>
            </a:pPr>
            <a:r>
              <a:rPr lang="en-US" dirty="0"/>
              <a:t>Inform delegates that this issue will be discussed further under the section titled Involuntary Isolation and </a:t>
            </a:r>
            <a:r>
              <a:rPr lang="en-US" dirty="0" smtClean="0"/>
              <a:t>Detention</a:t>
            </a:r>
            <a:endParaRPr lang="en-US"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17</a:t>
            </a:fld>
            <a:endParaRPr lang="en-US" dirty="0"/>
          </a:p>
        </p:txBody>
      </p:sp>
    </p:spTree>
    <p:extLst>
      <p:ext uri="{BB962C8B-B14F-4D97-AF65-F5344CB8AC3E}">
        <p14:creationId xmlns="" xmlns:p14="http://schemas.microsoft.com/office/powerpoint/2010/main" val="13740321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8242" indent="-168242" defTabSz="927615">
              <a:buFont typeface="Arial" panose="020B0604020202020204" pitchFamily="34" charset="0"/>
              <a:buChar char="•"/>
              <a:defRPr/>
            </a:pPr>
            <a:r>
              <a:rPr lang="en-US" dirty="0" smtClean="0"/>
              <a:t>This is a plenary discussion, in which all delegates</a:t>
            </a:r>
            <a:r>
              <a:rPr lang="en-US" baseline="0" dirty="0" smtClean="0"/>
              <a:t> participate </a:t>
            </a:r>
            <a:r>
              <a:rPr lang="en-US" dirty="0" smtClean="0"/>
              <a:t>  </a:t>
            </a:r>
          </a:p>
          <a:p>
            <a:pPr marL="173928" indent="-173928" defTabSz="927615">
              <a:buFont typeface="Arial" panose="020B0604020202020204" pitchFamily="34" charset="0"/>
              <a:buChar char="•"/>
              <a:defRPr/>
            </a:pPr>
            <a:r>
              <a:rPr lang="en-ZA" dirty="0" smtClean="0"/>
              <a:t>Ask </a:t>
            </a:r>
            <a:r>
              <a:rPr lang="en-ZA" dirty="0"/>
              <a:t>delegates to share their experiences when dealing with patients who have refused </a:t>
            </a:r>
            <a:r>
              <a:rPr lang="en-ZA" dirty="0" smtClean="0"/>
              <a:t>treatment</a:t>
            </a:r>
            <a:endParaRPr lang="en-ZA" dirty="0"/>
          </a:p>
          <a:p>
            <a:pPr marL="173928" indent="-173928" defTabSz="927615">
              <a:buFont typeface="Arial" panose="020B0604020202020204" pitchFamily="34" charset="0"/>
              <a:buChar char="•"/>
              <a:defRPr/>
            </a:pPr>
            <a:r>
              <a:rPr lang="en-ZA" dirty="0"/>
              <a:t>Probe to explore under what circumstances treatment was refused and how it was dealt with </a:t>
            </a:r>
            <a:endParaRPr lang="en-US" dirty="0" smtClean="0"/>
          </a:p>
          <a:p>
            <a:pPr marL="173928" indent="-173928">
              <a:buFont typeface="Arial" panose="020B0604020202020204" pitchFamily="34" charset="0"/>
              <a:buChar char="•"/>
            </a:pPr>
            <a:r>
              <a:rPr lang="en-ZA" dirty="0" smtClean="0"/>
              <a:t>Spend 10 minutes on the discussion</a:t>
            </a:r>
          </a:p>
          <a:p>
            <a:pPr marL="173928" indent="-173928" defTabSz="927615">
              <a:buFont typeface="Arial" panose="020B0604020202020204" pitchFamily="34" charset="0"/>
              <a:buChar char="•"/>
              <a:defRPr/>
            </a:pPr>
            <a:r>
              <a:rPr lang="en-US" baseline="0" dirty="0" smtClean="0"/>
              <a:t>Record responses on a flipchart</a:t>
            </a:r>
          </a:p>
          <a:p>
            <a:pPr marL="173928" indent="-173928" defTabSz="927615">
              <a:buFont typeface="Arial" panose="020B0604020202020204" pitchFamily="34" charset="0"/>
              <a:buChar char="•"/>
              <a:defRPr/>
            </a:pPr>
            <a:r>
              <a:rPr lang="en-US" baseline="0" dirty="0" smtClean="0"/>
              <a:t>Summarise the discussion and point out/comment divergent or out-of-norm practices </a:t>
            </a:r>
          </a:p>
          <a:p>
            <a:pPr marL="173928" indent="-173928">
              <a:buFont typeface="Arial" panose="020B0604020202020204" pitchFamily="34" charset="0"/>
              <a:buChar char="•"/>
            </a:pPr>
            <a:endParaRPr lang="en-ZA" dirty="0" smtClean="0"/>
          </a:p>
          <a:p>
            <a:pPr marL="173928" indent="-173928">
              <a:buFont typeface="Arial" panose="020B0604020202020204" pitchFamily="34" charset="0"/>
              <a:buChar char="•"/>
            </a:pPr>
            <a:endParaRPr lang="en-ZA" dirty="0" smtClean="0"/>
          </a:p>
          <a:p>
            <a:pPr marL="173928" indent="-17392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18</a:t>
            </a:fld>
            <a:endParaRPr lang="en-US" dirty="0"/>
          </a:p>
        </p:txBody>
      </p:sp>
    </p:spTree>
    <p:extLst>
      <p:ext uri="{BB962C8B-B14F-4D97-AF65-F5344CB8AC3E}">
        <p14:creationId xmlns="" xmlns:p14="http://schemas.microsoft.com/office/powerpoint/2010/main" val="32109033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US" dirty="0" smtClean="0"/>
              <a:t>State that there may be additional reasons for patients to refuse treatment </a:t>
            </a:r>
          </a:p>
          <a:p>
            <a:pPr marL="175916" indent="-175916">
              <a:buFont typeface="Arial" panose="020B0604020202020204" pitchFamily="34" charset="0"/>
              <a:buChar char="•"/>
            </a:pPr>
            <a:r>
              <a:rPr lang="en-US" i="1" dirty="0" smtClean="0"/>
              <a:t>Review slide content</a:t>
            </a:r>
            <a:endParaRPr lang="en-US" i="1"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19</a:t>
            </a:fld>
            <a:endParaRPr lang="en-US" dirty="0"/>
          </a:p>
        </p:txBody>
      </p:sp>
    </p:spTree>
    <p:extLst>
      <p:ext uri="{BB962C8B-B14F-4D97-AF65-F5344CB8AC3E}">
        <p14:creationId xmlns="" xmlns:p14="http://schemas.microsoft.com/office/powerpoint/2010/main" val="2422352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164" indent="-170164">
              <a:buFont typeface="Arial" panose="020B0604020202020204" pitchFamily="34" charset="0"/>
              <a:buChar char="•"/>
            </a:pPr>
            <a:r>
              <a:rPr lang="en-US" dirty="0" smtClean="0"/>
              <a:t>Check if delegates have any questions and address these</a:t>
            </a:r>
          </a:p>
          <a:p>
            <a:pPr marL="170164" indent="-170164">
              <a:buFont typeface="Arial" panose="020B0604020202020204" pitchFamily="34" charset="0"/>
              <a:buChar char="•"/>
            </a:pPr>
            <a:r>
              <a:rPr lang="en-US" dirty="0" smtClean="0"/>
              <a:t>This</a:t>
            </a:r>
            <a:r>
              <a:rPr lang="en-US" baseline="0" dirty="0" smtClean="0"/>
              <a:t> is the end of the module on ‘Information, Counselling and the Role of Informed Consent’ and the end Day One of this training</a:t>
            </a:r>
          </a:p>
        </p:txBody>
      </p:sp>
      <p:sp>
        <p:nvSpPr>
          <p:cNvPr id="4" name="Slide Number Placeholder 3"/>
          <p:cNvSpPr>
            <a:spLocks noGrp="1"/>
          </p:cNvSpPr>
          <p:nvPr>
            <p:ph type="sldNum" sz="quarter" idx="10"/>
          </p:nvPr>
        </p:nvSpPr>
        <p:spPr/>
        <p:txBody>
          <a:bodyPr/>
          <a:lstStyle/>
          <a:p>
            <a:fld id="{F00683A5-F9D0-4328-85AC-AD1A7ED653E3}" type="slidenum">
              <a:rPr lang="en-US" smtClean="0"/>
              <a:pPr/>
              <a:t>20</a:t>
            </a:fld>
            <a:endParaRPr lang="en-US"/>
          </a:p>
        </p:txBody>
      </p:sp>
    </p:spTree>
    <p:extLst>
      <p:ext uri="{BB962C8B-B14F-4D97-AF65-F5344CB8AC3E}">
        <p14:creationId xmlns="" xmlns:p14="http://schemas.microsoft.com/office/powerpoint/2010/main" val="2960081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US" dirty="0"/>
              <a:t>There are several reasons to ensure that individuals undergoing TB testing and treatment receive complete and accurate information about the risks, benefits, and alternatives available to them</a:t>
            </a:r>
            <a:r>
              <a:rPr lang="en-US" dirty="0" smtClean="0"/>
              <a:t>.</a:t>
            </a:r>
            <a:endParaRPr lang="en-US" dirty="0"/>
          </a:p>
          <a:p>
            <a:pPr marL="175916" indent="-175916">
              <a:buFont typeface="Arial" panose="020B0604020202020204" pitchFamily="34" charset="0"/>
              <a:buChar char="•"/>
            </a:pPr>
            <a:r>
              <a:rPr lang="en-ZA" dirty="0"/>
              <a:t>Explain that there is strong ethical justification for giving individuals information and counselling about tests and treatments they are being asked to </a:t>
            </a:r>
            <a:r>
              <a:rPr lang="en-ZA" dirty="0" smtClean="0"/>
              <a:t>undergo</a:t>
            </a:r>
            <a:endParaRPr lang="en-ZA" dirty="0"/>
          </a:p>
          <a:p>
            <a:pPr marL="175916" indent="-175916">
              <a:buFont typeface="Arial" panose="020B0604020202020204" pitchFamily="34" charset="0"/>
              <a:buChar char="•"/>
            </a:pPr>
            <a:r>
              <a:rPr lang="en-ZA" i="1" dirty="0"/>
              <a:t>Review </a:t>
            </a:r>
            <a:r>
              <a:rPr lang="en-ZA" i="1" dirty="0" smtClean="0"/>
              <a:t>slide content</a:t>
            </a:r>
            <a:endParaRPr lang="en-US" i="1" dirty="0"/>
          </a:p>
          <a:p>
            <a:pPr marL="175916" indent="-175916">
              <a:buFont typeface="Arial" panose="020B0604020202020204" pitchFamily="34" charset="0"/>
              <a:buChar char="•"/>
            </a:pPr>
            <a:r>
              <a:rPr lang="en-US" dirty="0" smtClean="0"/>
              <a:t>Pro</a:t>
            </a:r>
            <a:r>
              <a:rPr lang="en-US" i="0" dirty="0" smtClean="0"/>
              <a:t>viding </a:t>
            </a:r>
            <a:r>
              <a:rPr lang="en-US" dirty="0"/>
              <a:t>information about testing and treatment shows </a:t>
            </a:r>
            <a:r>
              <a:rPr lang="en-US" dirty="0" smtClean="0"/>
              <a:t>respect </a:t>
            </a:r>
            <a:r>
              <a:rPr lang="en-US" dirty="0"/>
              <a:t>for </a:t>
            </a:r>
            <a:r>
              <a:rPr lang="en-US" dirty="0" smtClean="0"/>
              <a:t>basic </a:t>
            </a:r>
            <a:r>
              <a:rPr lang="en-US" dirty="0"/>
              <a:t>individual </a:t>
            </a:r>
            <a:r>
              <a:rPr lang="en-US" dirty="0" smtClean="0"/>
              <a:t>rights</a:t>
            </a:r>
            <a:endParaRPr lang="en-US" dirty="0"/>
          </a:p>
          <a:p>
            <a:pPr marL="175916" indent="-175916">
              <a:buFont typeface="Arial" panose="020B0604020202020204" pitchFamily="34" charset="0"/>
              <a:buChar char="•"/>
            </a:pPr>
            <a:r>
              <a:rPr lang="en-US" i="0" dirty="0"/>
              <a:t>Understanding this information is particularly important for </a:t>
            </a:r>
            <a:r>
              <a:rPr lang="en-US" dirty="0" smtClean="0"/>
              <a:t>patients </a:t>
            </a:r>
            <a:r>
              <a:rPr lang="en-US" dirty="0"/>
              <a:t>who must undergo significant burdens to complete treatment, such as taking time off from work to travel to a </a:t>
            </a:r>
            <a:r>
              <a:rPr lang="en-US" dirty="0" smtClean="0"/>
              <a:t>clinic</a:t>
            </a:r>
            <a:endParaRPr lang="en-US" dirty="0"/>
          </a:p>
          <a:p>
            <a:pPr marL="175916" indent="-175916">
              <a:buFont typeface="Arial" panose="020B0604020202020204" pitchFamily="34" charset="0"/>
              <a:buChar char="•"/>
            </a:pPr>
            <a:r>
              <a:rPr lang="en-US" i="0" dirty="0" smtClean="0"/>
              <a:t>Finally</a:t>
            </a:r>
            <a:r>
              <a:rPr lang="en-US" i="0" dirty="0"/>
              <a:t>, it is widely acknowledged that trust </a:t>
            </a:r>
            <a:r>
              <a:rPr lang="en-US" i="0" dirty="0" smtClean="0"/>
              <a:t>in </a:t>
            </a:r>
            <a:r>
              <a:rPr lang="en-US" i="0" dirty="0"/>
              <a:t>the </a:t>
            </a:r>
            <a:r>
              <a:rPr lang="en-US" i="0" dirty="0" smtClean="0"/>
              <a:t>public health system </a:t>
            </a:r>
            <a:r>
              <a:rPr lang="en-US" i="0" dirty="0"/>
              <a:t>is essential for </a:t>
            </a:r>
            <a:r>
              <a:rPr lang="en-US" i="0" dirty="0" smtClean="0"/>
              <a:t>the system </a:t>
            </a:r>
            <a:r>
              <a:rPr lang="en-US" i="0" dirty="0"/>
              <a:t>to </a:t>
            </a:r>
            <a:r>
              <a:rPr lang="en-US" i="0" dirty="0" smtClean="0"/>
              <a:t>succeed</a:t>
            </a:r>
            <a:endParaRPr lang="en-US" i="0"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3</a:t>
            </a:fld>
            <a:endParaRPr lang="en-US"/>
          </a:p>
        </p:txBody>
      </p:sp>
    </p:spTree>
    <p:extLst>
      <p:ext uri="{BB962C8B-B14F-4D97-AF65-F5344CB8AC3E}">
        <p14:creationId xmlns="" xmlns:p14="http://schemas.microsoft.com/office/powerpoint/2010/main" val="6977478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Review slide content</a:t>
            </a:r>
          </a:p>
          <a:p>
            <a:r>
              <a:rPr lang="en-US" dirty="0" smtClean="0"/>
              <a:t>Thank participants for their</a:t>
            </a:r>
            <a:r>
              <a:rPr lang="en-US" baseline="0" dirty="0" smtClean="0"/>
              <a:t> attention and sharing their experience and perspectives on these topics</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pPr>
              <a:defRPr/>
            </a:pPr>
            <a:fld id="{57411416-0ACB-4400-BF4F-A637FF7E3A0E}" type="slidenum">
              <a:rPr lang="en-US" smtClean="0"/>
              <a:pPr>
                <a:defRPr/>
              </a:pPr>
              <a:t>21</a:t>
            </a:fld>
            <a:endParaRPr lang="en-US"/>
          </a:p>
        </p:txBody>
      </p:sp>
    </p:spTree>
    <p:extLst>
      <p:ext uri="{BB962C8B-B14F-4D97-AF65-F5344CB8AC3E}">
        <p14:creationId xmlns="" xmlns:p14="http://schemas.microsoft.com/office/powerpoint/2010/main" val="16829807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Review slide</a:t>
            </a:r>
            <a:r>
              <a:rPr lang="en-US" i="1" baseline="0" dirty="0" smtClean="0"/>
              <a:t> content</a:t>
            </a:r>
          </a:p>
          <a:p>
            <a:r>
              <a:rPr lang="en-US" i="0" baseline="0" dirty="0" smtClean="0"/>
              <a:t>Indicate that if delegates have any questions that were not addressed today, they can write them on a piece of paper and leave by the door (or other place as appropriate). The questions will then be addressed at the beginning of the session tomorrow</a:t>
            </a:r>
          </a:p>
          <a:p>
            <a:r>
              <a:rPr lang="en-US" i="0" baseline="0" dirty="0" smtClean="0"/>
              <a:t>Remind participants that the concluding activity tomorrow will build on the discussions we had today, and the information and challenges they identified from completing the ethics </a:t>
            </a:r>
            <a:r>
              <a:rPr lang="en-US" i="0" baseline="0" smtClean="0"/>
              <a:t>assessmenttool</a:t>
            </a:r>
            <a:endParaRPr lang="en-US" i="0" dirty="0"/>
          </a:p>
        </p:txBody>
      </p:sp>
      <p:sp>
        <p:nvSpPr>
          <p:cNvPr id="4" name="Slide Number Placeholder 3"/>
          <p:cNvSpPr>
            <a:spLocks noGrp="1"/>
          </p:cNvSpPr>
          <p:nvPr>
            <p:ph type="sldNum" sz="quarter" idx="10"/>
          </p:nvPr>
        </p:nvSpPr>
        <p:spPr/>
        <p:txBody>
          <a:bodyPr/>
          <a:lstStyle/>
          <a:p>
            <a:pPr>
              <a:defRPr/>
            </a:pPr>
            <a:fld id="{57411416-0ACB-4400-BF4F-A637FF7E3A0E}" type="slidenum">
              <a:rPr lang="en-US" smtClean="0"/>
              <a:pPr>
                <a:defRPr/>
              </a:pPr>
              <a:t>22</a:t>
            </a:fld>
            <a:endParaRPr lang="en-US"/>
          </a:p>
        </p:txBody>
      </p:sp>
    </p:spTree>
    <p:extLst>
      <p:ext uri="{BB962C8B-B14F-4D97-AF65-F5344CB8AC3E}">
        <p14:creationId xmlns="" xmlns:p14="http://schemas.microsoft.com/office/powerpoint/2010/main" val="2957106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US" dirty="0"/>
              <a:t>State that it is the patient’s right to expect and receive appropriate information about TB testing and treatment </a:t>
            </a:r>
          </a:p>
          <a:p>
            <a:pPr marL="175916" indent="-175916">
              <a:buFont typeface="Arial" panose="020B0604020202020204" pitchFamily="34" charset="0"/>
              <a:buChar char="•"/>
            </a:pPr>
            <a:r>
              <a:rPr lang="en-US" i="1" dirty="0" smtClean="0"/>
              <a:t>Review slide content</a:t>
            </a:r>
            <a:endParaRPr lang="en-US" i="1"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4</a:t>
            </a:fld>
            <a:endParaRPr lang="en-US"/>
          </a:p>
        </p:txBody>
      </p:sp>
    </p:spTree>
    <p:extLst>
      <p:ext uri="{BB962C8B-B14F-4D97-AF65-F5344CB8AC3E}">
        <p14:creationId xmlns="" xmlns:p14="http://schemas.microsoft.com/office/powerpoint/2010/main" val="3770150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175916" indent="-175916">
              <a:buFont typeface="Arial" panose="020B0604020202020204" pitchFamily="34" charset="0"/>
              <a:buChar char="•"/>
            </a:pPr>
            <a:r>
              <a:rPr lang="en-US" dirty="0"/>
              <a:t>Explain that it is as </a:t>
            </a:r>
            <a:r>
              <a:rPr lang="en-US" dirty="0" smtClean="0"/>
              <a:t>important </a:t>
            </a:r>
            <a:r>
              <a:rPr lang="en-US" dirty="0"/>
              <a:t>to provide relevant </a:t>
            </a:r>
            <a:r>
              <a:rPr lang="en-US" dirty="0" smtClean="0"/>
              <a:t>information, and that this ties back into the human rights concept</a:t>
            </a:r>
            <a:r>
              <a:rPr lang="en-US" baseline="0" dirty="0" smtClean="0"/>
              <a:t> of information  accessibility included in General Comment 14, described earlier</a:t>
            </a:r>
          </a:p>
          <a:p>
            <a:pPr marL="175916" indent="-175916">
              <a:buFont typeface="Arial" panose="020B0604020202020204" pitchFamily="34" charset="0"/>
              <a:buChar char="•"/>
            </a:pPr>
            <a:r>
              <a:rPr lang="en-US" i="1" dirty="0" smtClean="0"/>
              <a:t>Review </a:t>
            </a:r>
            <a:r>
              <a:rPr lang="en-US" i="1" dirty="0"/>
              <a:t>slide </a:t>
            </a:r>
            <a:r>
              <a:rPr lang="en-US" i="1" dirty="0" smtClean="0"/>
              <a:t>content</a:t>
            </a:r>
            <a:endParaRPr lang="en-US" i="1"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5</a:t>
            </a:fld>
            <a:endParaRPr lang="en-US"/>
          </a:p>
        </p:txBody>
      </p:sp>
    </p:spTree>
    <p:extLst>
      <p:ext uri="{BB962C8B-B14F-4D97-AF65-F5344CB8AC3E}">
        <p14:creationId xmlns="" xmlns:p14="http://schemas.microsoft.com/office/powerpoint/2010/main" val="22380174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8242" indent="-168242" defTabSz="927615">
              <a:buFont typeface="Arial" panose="020B0604020202020204" pitchFamily="34" charset="0"/>
              <a:buChar char="•"/>
              <a:defRPr/>
            </a:pPr>
            <a:r>
              <a:rPr lang="en-US" dirty="0" smtClean="0"/>
              <a:t>This is a plenary discussion, in which all delegates</a:t>
            </a:r>
            <a:r>
              <a:rPr lang="en-US" baseline="0" dirty="0" smtClean="0"/>
              <a:t> participate </a:t>
            </a:r>
            <a:r>
              <a:rPr lang="en-US" dirty="0" smtClean="0"/>
              <a:t>  </a:t>
            </a:r>
          </a:p>
          <a:p>
            <a:pPr marL="168242" indent="-168242" defTabSz="927615">
              <a:buFont typeface="Arial" panose="020B0604020202020204" pitchFamily="34" charset="0"/>
              <a:buChar char="•"/>
              <a:defRPr/>
            </a:pPr>
            <a:r>
              <a:rPr lang="en-US" dirty="0" smtClean="0"/>
              <a:t>Assign 5 minutes for the discussion </a:t>
            </a:r>
            <a:endParaRPr lang="en-US" baseline="0" dirty="0" smtClean="0"/>
          </a:p>
          <a:p>
            <a:pPr marL="168242" indent="-168242" defTabSz="927615">
              <a:buFont typeface="Arial" panose="020B0604020202020204" pitchFamily="34" charset="0"/>
              <a:buChar char="•"/>
              <a:defRPr/>
            </a:pPr>
            <a:r>
              <a:rPr lang="en-US" baseline="0" dirty="0" smtClean="0"/>
              <a:t>Record responses on a flipchart </a:t>
            </a:r>
          </a:p>
          <a:p>
            <a:pPr marL="173928" indent="-173928" defTabSz="897286" eaLnBrk="1" fontAlgn="auto" hangingPunct="1">
              <a:spcBef>
                <a:spcPts val="0"/>
              </a:spcBef>
              <a:spcAft>
                <a:spcPts val="0"/>
              </a:spcAft>
              <a:buFont typeface="Arial" panose="020B0604020202020204" pitchFamily="34" charset="0"/>
              <a:buChar char="•"/>
              <a:defRPr/>
            </a:pPr>
            <a:r>
              <a:rPr lang="en-ZA" baseline="0" dirty="0" smtClean="0"/>
              <a:t>Suggest that delegates consider how their own perceptions may influence the type of information provided to patients</a:t>
            </a:r>
          </a:p>
          <a:p>
            <a:pPr marL="173928" indent="-173928" defTabSz="897286" eaLnBrk="1" fontAlgn="auto" hangingPunct="1">
              <a:spcBef>
                <a:spcPts val="0"/>
              </a:spcBef>
              <a:spcAft>
                <a:spcPts val="0"/>
              </a:spcAft>
              <a:buFont typeface="Arial" panose="020B0604020202020204" pitchFamily="34" charset="0"/>
              <a:buChar char="•"/>
              <a:defRPr/>
            </a:pPr>
            <a:r>
              <a:rPr lang="en-US" baseline="0" dirty="0" smtClean="0"/>
              <a:t>At the end, summarise the discussion and point out areas of convergence and divergence with the lesson content</a:t>
            </a:r>
            <a:endParaRPr lang="en-ZA" dirty="0" smtClean="0"/>
          </a:p>
          <a:p>
            <a:pPr marL="173928" indent="-173928">
              <a:buFont typeface="Arial" panose="020B0604020202020204" pitchFamily="34" charset="0"/>
              <a:buChar char="•"/>
            </a:pPr>
            <a:endParaRPr lang="en-ZA" baseline="0" dirty="0" smtClean="0"/>
          </a:p>
        </p:txBody>
      </p:sp>
      <p:sp>
        <p:nvSpPr>
          <p:cNvPr id="4" name="Slide Number Placeholder 3"/>
          <p:cNvSpPr>
            <a:spLocks noGrp="1"/>
          </p:cNvSpPr>
          <p:nvPr>
            <p:ph type="sldNum" sz="quarter" idx="10"/>
          </p:nvPr>
        </p:nvSpPr>
        <p:spPr/>
        <p:txBody>
          <a:bodyPr/>
          <a:lstStyle/>
          <a:p>
            <a:fld id="{C06F5BF5-0FF5-41AF-9D16-C6498B7599F2}" type="slidenum">
              <a:rPr lang="en-US" smtClean="0"/>
              <a:pPr/>
              <a:t>6</a:t>
            </a:fld>
            <a:endParaRPr lang="en-US" dirty="0"/>
          </a:p>
        </p:txBody>
      </p:sp>
    </p:spTree>
    <p:extLst>
      <p:ext uri="{BB962C8B-B14F-4D97-AF65-F5344CB8AC3E}">
        <p14:creationId xmlns="" xmlns:p14="http://schemas.microsoft.com/office/powerpoint/2010/main" val="1651036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US" i="1" dirty="0"/>
              <a:t>Review slide content</a:t>
            </a:r>
          </a:p>
          <a:p>
            <a:pPr marL="175916" indent="-175916">
              <a:buFont typeface="Arial" panose="020B0604020202020204" pitchFamily="34" charset="0"/>
              <a:buChar char="•"/>
            </a:pPr>
            <a:r>
              <a:rPr lang="en-US" dirty="0"/>
              <a:t>Explain that as an ethical concept, informed consent refers to the process of engaging patients as partners in the treatment process by giving them relevant information and an opportunity to make decisions for </a:t>
            </a:r>
            <a:r>
              <a:rPr lang="en-US" dirty="0" smtClean="0"/>
              <a:t>themselves </a:t>
            </a:r>
            <a:endParaRPr lang="en-US" dirty="0"/>
          </a:p>
          <a:p>
            <a:pPr marL="175916" indent="-175916">
              <a:buFont typeface="Arial" panose="020B0604020202020204" pitchFamily="34" charset="0"/>
              <a:buChar char="•"/>
            </a:pPr>
            <a:r>
              <a:rPr lang="en-US" dirty="0" smtClean="0"/>
              <a:t>Legal mechanisms, </a:t>
            </a:r>
            <a:r>
              <a:rPr lang="en-US" i="0" dirty="0" smtClean="0"/>
              <a:t>such </a:t>
            </a:r>
            <a:r>
              <a:rPr lang="en-US" i="0" dirty="0"/>
              <a:t>as consent </a:t>
            </a:r>
            <a:r>
              <a:rPr lang="en-US" i="0" dirty="0" smtClean="0"/>
              <a:t>forms, </a:t>
            </a:r>
            <a:r>
              <a:rPr lang="en-US" i="0" dirty="0"/>
              <a:t>that some health-care providers and researchers use to document patients’ </a:t>
            </a:r>
            <a:r>
              <a:rPr lang="en-US" i="0" dirty="0" smtClean="0"/>
              <a:t>decisions </a:t>
            </a:r>
            <a:r>
              <a:rPr lang="en-US" dirty="0"/>
              <a:t>are sometimes criticised as adding unnecessary administrative complexity, or as being threatening to patients who fear they are being asked to sign away their legal </a:t>
            </a:r>
            <a:r>
              <a:rPr lang="en-US" dirty="0" smtClean="0"/>
              <a:t>rights</a:t>
            </a:r>
            <a:endParaRPr lang="en-US" dirty="0"/>
          </a:p>
          <a:p>
            <a:pPr marL="175916" indent="-175916">
              <a:buFont typeface="Arial" panose="020B0604020202020204" pitchFamily="34" charset="0"/>
              <a:buChar char="•"/>
            </a:pPr>
            <a:r>
              <a:rPr lang="en-US" dirty="0"/>
              <a:t>Whatever the merits of these objections, they do not undercut the importance of adhering to the fundamental ethical requirement of engaging patients as partners by ensuring that their decisions are voluntary and </a:t>
            </a:r>
            <a:r>
              <a:rPr lang="en-US" dirty="0" smtClean="0"/>
              <a:t>informed</a:t>
            </a:r>
            <a:endParaRPr lang="en-US"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7</a:t>
            </a:fld>
            <a:endParaRPr lang="en-US"/>
          </a:p>
        </p:txBody>
      </p:sp>
    </p:spTree>
    <p:extLst>
      <p:ext uri="{BB962C8B-B14F-4D97-AF65-F5344CB8AC3E}">
        <p14:creationId xmlns="" xmlns:p14="http://schemas.microsoft.com/office/powerpoint/2010/main" val="2321867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ZA" i="1" dirty="0" smtClean="0"/>
              <a:t>Review slide content</a:t>
            </a:r>
            <a:endParaRPr lang="en-US" i="1"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8</a:t>
            </a:fld>
            <a:endParaRPr lang="en-US" dirty="0"/>
          </a:p>
        </p:txBody>
      </p:sp>
    </p:spTree>
    <p:extLst>
      <p:ext uri="{BB962C8B-B14F-4D97-AF65-F5344CB8AC3E}">
        <p14:creationId xmlns="" xmlns:p14="http://schemas.microsoft.com/office/powerpoint/2010/main" val="15226503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lnSpc>
                <a:spcPct val="70000"/>
              </a:lnSpc>
              <a:buFont typeface="Arial" panose="020B0604020202020204" pitchFamily="34" charset="0"/>
              <a:buChar char="•"/>
            </a:pPr>
            <a:r>
              <a:rPr lang="en-ZA" dirty="0" smtClean="0"/>
              <a:t>State that t</a:t>
            </a:r>
            <a:r>
              <a:rPr lang="en-US" dirty="0" smtClean="0"/>
              <a:t>here is usually no need for a specific process of informed consent to TB diagnosis, which is implicit in general consent to undergo a medical examination</a:t>
            </a:r>
          </a:p>
          <a:p>
            <a:pPr marL="175916" indent="-175916">
              <a:lnSpc>
                <a:spcPct val="70000"/>
              </a:lnSpc>
              <a:buFont typeface="Arial" panose="020B0604020202020204" pitchFamily="34" charset="0"/>
              <a:buChar char="•"/>
            </a:pPr>
            <a:r>
              <a:rPr lang="en-US" i="1" dirty="0" smtClean="0"/>
              <a:t>Review</a:t>
            </a:r>
            <a:r>
              <a:rPr lang="en-US" i="1" baseline="0" dirty="0" smtClean="0"/>
              <a:t> slide content</a:t>
            </a:r>
            <a:endParaRPr lang="en-US" i="1" dirty="0" smtClean="0"/>
          </a:p>
          <a:p>
            <a:pPr marL="175916" indent="-175916" defTabSz="938217">
              <a:buFont typeface="Arial" panose="020B0604020202020204" pitchFamily="34" charset="0"/>
              <a:buChar char="•"/>
              <a:defRPr/>
            </a:pPr>
            <a:r>
              <a:rPr lang="en-US" dirty="0" smtClean="0"/>
              <a:t>As </a:t>
            </a:r>
            <a:r>
              <a:rPr lang="en-US" dirty="0"/>
              <a:t>noted above, the core ethical obligation is to provide relevant information and seek the patient’s agreement; there is no inherent ethical obligation to do this by using a written </a:t>
            </a:r>
            <a:r>
              <a:rPr lang="en-US" dirty="0" smtClean="0"/>
              <a:t>form</a:t>
            </a:r>
          </a:p>
          <a:p>
            <a:pPr marL="175916" indent="-175916">
              <a:buFont typeface="Arial" panose="020B0604020202020204" pitchFamily="34" charset="0"/>
              <a:buChar char="•"/>
            </a:pPr>
            <a:r>
              <a:rPr lang="en-US" b="1" dirty="0"/>
              <a:t>It is important to remember that the goal of the process is to show respect for the patient and enhance the likelihood that treatment will be completed; it should not be implemented in a manner that creates barriers to achieving these fundamental </a:t>
            </a:r>
            <a:r>
              <a:rPr lang="en-US" b="1" dirty="0" smtClean="0"/>
              <a:t>goals</a:t>
            </a:r>
          </a:p>
        </p:txBody>
      </p:sp>
      <p:sp>
        <p:nvSpPr>
          <p:cNvPr id="4" name="Slide Number Placeholder 3"/>
          <p:cNvSpPr>
            <a:spLocks noGrp="1"/>
          </p:cNvSpPr>
          <p:nvPr>
            <p:ph type="sldNum" sz="quarter" idx="10"/>
          </p:nvPr>
        </p:nvSpPr>
        <p:spPr/>
        <p:txBody>
          <a:bodyPr/>
          <a:lstStyle/>
          <a:p>
            <a:fld id="{C06F5BF5-0FF5-41AF-9D16-C6498B7599F2}" type="slidenum">
              <a:rPr lang="en-US" smtClean="0"/>
              <a:pPr/>
              <a:t>9</a:t>
            </a:fld>
            <a:endParaRPr lang="en-US" dirty="0"/>
          </a:p>
        </p:txBody>
      </p:sp>
    </p:spTree>
    <p:extLst>
      <p:ext uri="{BB962C8B-B14F-4D97-AF65-F5344CB8AC3E}">
        <p14:creationId xmlns="" xmlns:p14="http://schemas.microsoft.com/office/powerpoint/2010/main" val="883456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916" indent="-175916">
              <a:buFont typeface="Arial" panose="020B0604020202020204" pitchFamily="34" charset="0"/>
              <a:buChar char="•"/>
            </a:pPr>
            <a:r>
              <a:rPr lang="en-US" dirty="0"/>
              <a:t>State that an exception to </a:t>
            </a:r>
            <a:r>
              <a:rPr lang="en-US" dirty="0" smtClean="0"/>
              <a:t>implicit consent for diagnostic</a:t>
            </a:r>
            <a:r>
              <a:rPr lang="en-US" baseline="0" dirty="0" smtClean="0"/>
              <a:t> testing</a:t>
            </a:r>
            <a:r>
              <a:rPr lang="en-US" dirty="0" smtClean="0"/>
              <a:t> </a:t>
            </a:r>
            <a:r>
              <a:rPr lang="en-US" dirty="0"/>
              <a:t>is situations where drug susceptibility testing is offered to patients when treatment for drug-resistant TB is not </a:t>
            </a:r>
            <a:r>
              <a:rPr lang="en-US" dirty="0" smtClean="0"/>
              <a:t>available</a:t>
            </a:r>
            <a:endParaRPr lang="en-US" dirty="0"/>
          </a:p>
          <a:p>
            <a:pPr marL="175916" indent="-175916">
              <a:buFont typeface="Arial" panose="020B0604020202020204" pitchFamily="34" charset="0"/>
              <a:buChar char="•"/>
            </a:pPr>
            <a:r>
              <a:rPr lang="en-US" i="1" dirty="0"/>
              <a:t>Review slide </a:t>
            </a:r>
            <a:r>
              <a:rPr lang="en-US" i="1" dirty="0" smtClean="0"/>
              <a:t>content</a:t>
            </a:r>
            <a:endParaRPr lang="en-US" i="1" dirty="0"/>
          </a:p>
          <a:p>
            <a:pPr marL="175916" indent="-175916">
              <a:buFont typeface="Arial" panose="020B0604020202020204" pitchFamily="34" charset="0"/>
              <a:buChar char="•"/>
            </a:pPr>
            <a:r>
              <a:rPr lang="en-US" dirty="0"/>
              <a:t>Because patients’ implicit consent to testing is premised on the assumption that treatment will be offered for any conditions that are diagnosed, it cannot reasonably be applied to tests for conditions when no treatment is </a:t>
            </a:r>
            <a:r>
              <a:rPr lang="en-US" dirty="0" smtClean="0"/>
              <a:t>available</a:t>
            </a:r>
          </a:p>
          <a:p>
            <a:pPr marL="175916" indent="-175916">
              <a:buFont typeface="Arial" panose="020B0604020202020204" pitchFamily="34" charset="0"/>
              <a:buChar char="•"/>
            </a:pPr>
            <a:r>
              <a:rPr lang="en-US" dirty="0" smtClean="0"/>
              <a:t>Explain</a:t>
            </a:r>
            <a:r>
              <a:rPr lang="en-US" baseline="0" dirty="0" smtClean="0"/>
              <a:t> that this since access to care is a human right, all effort should be made ensure that both diagnosis  treatment for drug resistant TB is available and this gap should not exist on a long-term basis</a:t>
            </a:r>
            <a:endParaRPr lang="en-US" dirty="0"/>
          </a:p>
          <a:p>
            <a:pPr marL="175916" indent="-175916">
              <a:buFont typeface="Arial" panose="020B0604020202020204" pitchFamily="34" charset="0"/>
              <a:buChar char="•"/>
            </a:pPr>
            <a:r>
              <a:rPr lang="en-ZA" dirty="0" smtClean="0"/>
              <a:t>This </a:t>
            </a:r>
            <a:r>
              <a:rPr lang="en-ZA" dirty="0"/>
              <a:t>will be discussed further in the section dealing with the gap between the availability of drug-susceptibility testing and access to MDR- and XDR-TB treatment</a:t>
            </a:r>
            <a:endParaRPr lang="en-US" dirty="0"/>
          </a:p>
        </p:txBody>
      </p:sp>
      <p:sp>
        <p:nvSpPr>
          <p:cNvPr id="4" name="Slide Number Placeholder 3"/>
          <p:cNvSpPr>
            <a:spLocks noGrp="1"/>
          </p:cNvSpPr>
          <p:nvPr>
            <p:ph type="sldNum" sz="quarter" idx="10"/>
          </p:nvPr>
        </p:nvSpPr>
        <p:spPr/>
        <p:txBody>
          <a:bodyPr/>
          <a:lstStyle/>
          <a:p>
            <a:fld id="{C06F5BF5-0FF5-41AF-9D16-C6498B7599F2}" type="slidenum">
              <a:rPr lang="en-US" smtClean="0"/>
              <a:pPr/>
              <a:t>10</a:t>
            </a:fld>
            <a:endParaRPr lang="en-US"/>
          </a:p>
        </p:txBody>
      </p:sp>
    </p:spTree>
    <p:extLst>
      <p:ext uri="{BB962C8B-B14F-4D97-AF65-F5344CB8AC3E}">
        <p14:creationId xmlns="" xmlns:p14="http://schemas.microsoft.com/office/powerpoint/2010/main" val="15000115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userDrawn="1"/>
        </p:nvSpPr>
        <p:spPr bwMode="auto">
          <a:xfrm>
            <a:off x="0" y="4709695"/>
            <a:ext cx="9144000" cy="1168400"/>
          </a:xfrm>
          <a:prstGeom prst="rect">
            <a:avLst/>
          </a:prstGeom>
          <a:solidFill>
            <a:schemeClr val="accent5"/>
          </a:solidFill>
          <a:ln>
            <a:noFill/>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13" name="Rectangle 12"/>
          <p:cNvSpPr/>
          <p:nvPr userDrawn="1"/>
        </p:nvSpPr>
        <p:spPr bwMode="auto">
          <a:xfrm>
            <a:off x="0" y="2192868"/>
            <a:ext cx="9144000" cy="2643827"/>
          </a:xfrm>
          <a:prstGeom prst="rect">
            <a:avLst/>
          </a:prstGeom>
          <a:solidFill>
            <a:schemeClr val="accent5">
              <a:lumMod val="90000"/>
            </a:schemeClr>
          </a:solidFill>
          <a:ln>
            <a:noFill/>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cxnSp>
        <p:nvCxnSpPr>
          <p:cNvPr id="14" name="Straight Connector 13"/>
          <p:cNvCxnSpPr/>
          <p:nvPr userDrawn="1"/>
        </p:nvCxnSpPr>
        <p:spPr bwMode="auto">
          <a:xfrm>
            <a:off x="0" y="2192868"/>
            <a:ext cx="9144000" cy="0"/>
          </a:xfrm>
          <a:prstGeom prst="line">
            <a:avLst/>
          </a:prstGeom>
          <a:ln w="28575" cmpd="sng">
            <a:solidFill>
              <a:srgbClr val="00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5" name="Straight Connector 14"/>
          <p:cNvCxnSpPr/>
          <p:nvPr userDrawn="1"/>
        </p:nvCxnSpPr>
        <p:spPr bwMode="auto">
          <a:xfrm>
            <a:off x="0" y="5873863"/>
            <a:ext cx="9144000" cy="0"/>
          </a:xfrm>
          <a:prstGeom prst="line">
            <a:avLst/>
          </a:prstGeom>
          <a:ln w="28575" cmpd="sng">
            <a:solidFill>
              <a:srgbClr val="00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4" name="Rectangle 2"/>
          <p:cNvSpPr>
            <a:spLocks noChangeArrowheads="1"/>
          </p:cNvSpPr>
          <p:nvPr/>
        </p:nvSpPr>
        <p:spPr bwMode="auto">
          <a:xfrm>
            <a:off x="5486400" y="6477000"/>
            <a:ext cx="1905000" cy="457200"/>
          </a:xfrm>
          <a:prstGeom prst="rect">
            <a:avLst/>
          </a:prstGeom>
          <a:noFill/>
          <a:ln>
            <a:noFill/>
          </a:ln>
          <a:extLst/>
        </p:spPr>
        <p:txBody>
          <a:bodyPr/>
          <a:lstStyle/>
          <a:p>
            <a:pPr defTabSz="914400" eaLnBrk="0" hangingPunct="0">
              <a:defRPr/>
            </a:pPr>
            <a:endParaRPr lang="en-US" sz="1000">
              <a:solidFill>
                <a:srgbClr val="FFFFFF"/>
              </a:solidFill>
              <a:ea typeface="MS PGothic" charset="0"/>
              <a:cs typeface="MS PGothic" charset="0"/>
            </a:endParaRPr>
          </a:p>
        </p:txBody>
      </p:sp>
      <p:sp>
        <p:nvSpPr>
          <p:cNvPr id="5" name="Rectangle 3"/>
          <p:cNvSpPr>
            <a:spLocks noChangeArrowheads="1"/>
          </p:cNvSpPr>
          <p:nvPr/>
        </p:nvSpPr>
        <p:spPr bwMode="auto">
          <a:xfrm>
            <a:off x="8229600" y="6477000"/>
            <a:ext cx="457200" cy="381000"/>
          </a:xfrm>
          <a:prstGeom prst="rect">
            <a:avLst/>
          </a:prstGeom>
          <a:noFill/>
          <a:ln>
            <a:noFill/>
          </a:ln>
          <a:extLst/>
        </p:spPr>
        <p:txBody>
          <a:bodyPr/>
          <a:lstStyle/>
          <a:p>
            <a:pPr algn="r" defTabSz="914400" eaLnBrk="0" hangingPunct="0">
              <a:defRPr/>
            </a:pPr>
            <a:fld id="{3DEDD24F-8C50-42F9-80FD-CFF51CC2D521}" type="slidenum">
              <a:rPr lang="en-US" sz="1000">
                <a:solidFill>
                  <a:srgbClr val="FFFFFF"/>
                </a:solidFill>
                <a:ea typeface="MS PGothic" charset="0"/>
                <a:cs typeface="MS PGothic" charset="0"/>
              </a:rPr>
              <a:pPr algn="r" defTabSz="914400" eaLnBrk="0" hangingPunct="0">
                <a:defRPr/>
              </a:pPr>
              <a:t>‹#›</a:t>
            </a:fld>
            <a:endParaRPr lang="en-US" sz="1000">
              <a:solidFill>
                <a:srgbClr val="FFFFFF"/>
              </a:solidFill>
              <a:ea typeface="MS PGothic" charset="0"/>
              <a:cs typeface="MS PGothic" charset="0"/>
            </a:endParaRPr>
          </a:p>
        </p:txBody>
      </p:sp>
      <p:sp>
        <p:nvSpPr>
          <p:cNvPr id="6" name="Rectangle 4"/>
          <p:cNvSpPr>
            <a:spLocks noChangeArrowheads="1"/>
          </p:cNvSpPr>
          <p:nvPr/>
        </p:nvSpPr>
        <p:spPr bwMode="auto">
          <a:xfrm>
            <a:off x="0" y="0"/>
            <a:ext cx="9144000" cy="1447800"/>
          </a:xfrm>
          <a:prstGeom prst="rect">
            <a:avLst/>
          </a:prstGeom>
          <a:solidFill>
            <a:schemeClr val="bg1"/>
          </a:solidFill>
          <a:ln>
            <a:noFill/>
          </a:ln>
          <a:extLst/>
        </p:spPr>
        <p:txBody>
          <a:bodyPr wrap="none" anchor="ctr"/>
          <a:lstStyle/>
          <a:p>
            <a:pPr defTabSz="914400" eaLnBrk="0" hangingPunct="0">
              <a:defRPr/>
            </a:pPr>
            <a:endParaRPr lang="en-US" sz="2800">
              <a:solidFill>
                <a:srgbClr val="000000"/>
              </a:solidFill>
              <a:latin typeface="Times New Roman" charset="0"/>
              <a:ea typeface="MS PGothic" charset="0"/>
              <a:cs typeface="MS PGothic" charset="0"/>
            </a:endParaRPr>
          </a:p>
        </p:txBody>
      </p:sp>
      <p:sp>
        <p:nvSpPr>
          <p:cNvPr id="16389" name="Rectangle 5"/>
          <p:cNvSpPr>
            <a:spLocks noGrp="1" noChangeArrowheads="1"/>
          </p:cNvSpPr>
          <p:nvPr>
            <p:ph type="ctrTitle"/>
          </p:nvPr>
        </p:nvSpPr>
        <p:spPr>
          <a:xfrm>
            <a:off x="1028700" y="1905000"/>
            <a:ext cx="7086600" cy="1993232"/>
          </a:xfrm>
        </p:spPr>
        <p:txBody>
          <a:bodyPr/>
          <a:lstStyle>
            <a:lvl1pPr algn="ctr">
              <a:lnSpc>
                <a:spcPct val="100000"/>
              </a:lnSpc>
              <a:defRPr sz="4000" b="1" baseline="0">
                <a:solidFill>
                  <a:srgbClr val="003366"/>
                </a:solidFill>
              </a:defRPr>
            </a:lvl1pPr>
          </a:lstStyle>
          <a:p>
            <a:r>
              <a:rPr lang="en-US" dirty="0" smtClean="0"/>
              <a:t>Click to edit Master title style</a:t>
            </a:r>
            <a:endParaRPr lang="en-US" dirty="0"/>
          </a:p>
        </p:txBody>
      </p:sp>
      <p:sp>
        <p:nvSpPr>
          <p:cNvPr id="16390" name="Rectangle 6"/>
          <p:cNvSpPr>
            <a:spLocks noGrp="1" noChangeArrowheads="1"/>
          </p:cNvSpPr>
          <p:nvPr>
            <p:ph type="subTitle" idx="1"/>
          </p:nvPr>
        </p:nvSpPr>
        <p:spPr>
          <a:xfrm>
            <a:off x="1028700" y="4038600"/>
            <a:ext cx="7086600" cy="798095"/>
          </a:xfrm>
        </p:spPr>
        <p:txBody>
          <a:bodyPr/>
          <a:lstStyle>
            <a:lvl1pPr marL="0" indent="0" algn="ctr">
              <a:buFontTx/>
              <a:buNone/>
              <a:defRPr sz="2800" b="0">
                <a:solidFill>
                  <a:schemeClr val="accent1">
                    <a:lumMod val="50000"/>
                  </a:schemeClr>
                </a:solidFill>
              </a:defRPr>
            </a:lvl1pPr>
          </a:lstStyle>
          <a:p>
            <a:r>
              <a:rPr lang="en-US" dirty="0" smtClean="0"/>
              <a:t>Click to edit Master subtitle style</a:t>
            </a:r>
            <a:endParaRPr lang="en-US" dirty="0"/>
          </a:p>
        </p:txBody>
      </p:sp>
      <p:pic>
        <p:nvPicPr>
          <p:cNvPr id="3" name="Picture 2"/>
          <p:cNvPicPr>
            <a:picLocks noChangeAspect="1"/>
          </p:cNvPicPr>
          <p:nvPr userDrawn="1"/>
        </p:nvPicPr>
        <p:blipFill rotWithShape="1">
          <a:blip r:embed="rId2"/>
          <a:srcRect r="60093"/>
          <a:stretch/>
        </p:blipFill>
        <p:spPr>
          <a:xfrm>
            <a:off x="448734" y="550333"/>
            <a:ext cx="3649133" cy="1080362"/>
          </a:xfrm>
          <a:prstGeom prst="rect">
            <a:avLst/>
          </a:prstGeom>
        </p:spPr>
      </p:pic>
      <p:pic>
        <p:nvPicPr>
          <p:cNvPr id="11" name="Picture 10"/>
          <p:cNvPicPr>
            <a:picLocks noChangeAspect="1"/>
          </p:cNvPicPr>
          <p:nvPr userDrawn="1"/>
        </p:nvPicPr>
        <p:blipFill rotWithShape="1">
          <a:blip r:embed="rId2"/>
          <a:srcRect l="64813" r="-91"/>
          <a:stretch/>
        </p:blipFill>
        <p:spPr>
          <a:xfrm>
            <a:off x="4889500" y="621438"/>
            <a:ext cx="3225800" cy="1080362"/>
          </a:xfrm>
          <a:prstGeom prst="rect">
            <a:avLst/>
          </a:prstGeom>
        </p:spPr>
      </p:pic>
    </p:spTree>
    <p:extLst>
      <p:ext uri="{BB962C8B-B14F-4D97-AF65-F5344CB8AC3E}">
        <p14:creationId xmlns="" xmlns:p14="http://schemas.microsoft.com/office/powerpoint/2010/main" val="3206370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r>
              <a:rPr lang="en-US" dirty="0" smtClean="0"/>
              <a:t>Click to edit Master title style</a:t>
            </a:r>
            <a:endParaRPr lang="en-US" dirty="0"/>
          </a:p>
        </p:txBody>
      </p:sp>
      <p:sp>
        <p:nvSpPr>
          <p:cNvPr id="9"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fontAlgn="auto">
              <a:spcBef>
                <a:spcPts val="0"/>
              </a:spcBef>
              <a:spcAft>
                <a:spcPts val="0"/>
              </a:spcAft>
              <a:defRPr>
                <a:latin typeface="Arial"/>
                <a:cs typeface="+mn-cs"/>
              </a:defRPr>
            </a:lvl1pPr>
          </a:lstStyle>
          <a:p>
            <a:pPr>
              <a:defRPr/>
            </a:pPr>
            <a:endParaRPr lang="en-US"/>
          </a:p>
        </p:txBody>
      </p:sp>
      <p:sp>
        <p:nvSpPr>
          <p:cNvPr id="6" name="Rectangle 5"/>
          <p:cNvSpPr>
            <a:spLocks noGrp="1" noChangeArrowheads="1"/>
          </p:cNvSpPr>
          <p:nvPr>
            <p:ph type="sldNum" sz="quarter" idx="11"/>
          </p:nvPr>
        </p:nvSpPr>
        <p:spPr/>
        <p:txBody>
          <a:bodyPr/>
          <a:lstStyle>
            <a:lvl1pPr fontAlgn="auto">
              <a:spcBef>
                <a:spcPts val="0"/>
              </a:spcBef>
              <a:spcAft>
                <a:spcPts val="0"/>
              </a:spcAft>
              <a:defRPr>
                <a:ea typeface="+mn-ea"/>
              </a:defRPr>
            </a:lvl1pPr>
          </a:lstStyle>
          <a:p>
            <a:pPr>
              <a:defRPr/>
            </a:pPr>
            <a:fld id="{60424A0F-55B5-42D1-920C-B859CF8B7124}" type="slidenum">
              <a:rPr lang="en-US"/>
              <a:pPr>
                <a:defRPr/>
              </a:pPr>
              <a:t>‹#›</a:t>
            </a:fld>
            <a:endParaRPr lang="en-US"/>
          </a:p>
        </p:txBody>
      </p:sp>
    </p:spTree>
    <p:extLst>
      <p:ext uri="{BB962C8B-B14F-4D97-AF65-F5344CB8AC3E}">
        <p14:creationId xmlns="" xmlns:p14="http://schemas.microsoft.com/office/powerpoint/2010/main" val="337835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r>
              <a:rPr lang="en-US" smtClean="0"/>
              <a:t>Click to edit Master title style</a:t>
            </a:r>
            <a:endParaRPr lang="en-US"/>
          </a:p>
        </p:txBody>
      </p:sp>
      <p:sp>
        <p:nvSpPr>
          <p:cNvPr id="5"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Rectangle 4"/>
          <p:cNvSpPr>
            <a:spLocks noGrp="1" noChangeArrowheads="1"/>
          </p:cNvSpPr>
          <p:nvPr>
            <p:ph type="dt" sz="half" idx="10"/>
          </p:nvPr>
        </p:nvSpPr>
        <p:spPr/>
        <p:txBody>
          <a:bodyPr/>
          <a:lstStyle>
            <a:lvl1pPr fontAlgn="auto">
              <a:spcBef>
                <a:spcPts val="0"/>
              </a:spcBef>
              <a:spcAft>
                <a:spcPts val="0"/>
              </a:spcAft>
              <a:defRPr>
                <a:latin typeface="Arial"/>
                <a:cs typeface="+mn-cs"/>
              </a:defRPr>
            </a:lvl1pPr>
          </a:lstStyle>
          <a:p>
            <a:pPr>
              <a:defRPr/>
            </a:pPr>
            <a:endParaRPr lang="en-US"/>
          </a:p>
        </p:txBody>
      </p:sp>
      <p:sp>
        <p:nvSpPr>
          <p:cNvPr id="10" name="Rectangle 5"/>
          <p:cNvSpPr>
            <a:spLocks noGrp="1" noChangeArrowheads="1"/>
          </p:cNvSpPr>
          <p:nvPr>
            <p:ph type="sldNum" sz="quarter" idx="11"/>
          </p:nvPr>
        </p:nvSpPr>
        <p:spPr/>
        <p:txBody>
          <a:bodyPr/>
          <a:lstStyle>
            <a:lvl1pPr fontAlgn="auto">
              <a:spcBef>
                <a:spcPts val="0"/>
              </a:spcBef>
              <a:spcAft>
                <a:spcPts val="0"/>
              </a:spcAft>
              <a:defRPr>
                <a:ea typeface="+mn-ea"/>
              </a:defRPr>
            </a:lvl1pPr>
          </a:lstStyle>
          <a:p>
            <a:pPr>
              <a:defRPr/>
            </a:pPr>
            <a:fld id="{317DFD44-DAD6-45CC-BA58-066E12F79722}" type="slidenum">
              <a:rPr lang="en-US"/>
              <a:pPr>
                <a:defRPr/>
              </a:pPr>
              <a:t>‹#›</a:t>
            </a:fld>
            <a:endParaRPr lang="en-US"/>
          </a:p>
        </p:txBody>
      </p:sp>
    </p:spTree>
    <p:extLst>
      <p:ext uri="{BB962C8B-B14F-4D97-AF65-F5344CB8AC3E}">
        <p14:creationId xmlns="" xmlns:p14="http://schemas.microsoft.com/office/powerpoint/2010/main" val="2011884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lank 2">
    <p:spTree>
      <p:nvGrpSpPr>
        <p:cNvPr id="1" name=""/>
        <p:cNvGrpSpPr/>
        <p:nvPr/>
      </p:nvGrpSpPr>
      <p:grpSpPr>
        <a:xfrm>
          <a:off x="0" y="0"/>
          <a:ext cx="0" cy="0"/>
          <a:chOff x="0" y="0"/>
          <a:chExt cx="0" cy="0"/>
        </a:xfrm>
      </p:grpSpPr>
      <p:sp>
        <p:nvSpPr>
          <p:cNvPr id="4" name="Rectangle 2"/>
          <p:cNvSpPr>
            <a:spLocks noChangeArrowheads="1"/>
          </p:cNvSpPr>
          <p:nvPr/>
        </p:nvSpPr>
        <p:spPr bwMode="auto">
          <a:xfrm>
            <a:off x="5486400" y="6477000"/>
            <a:ext cx="1905000" cy="457200"/>
          </a:xfrm>
          <a:prstGeom prst="rect">
            <a:avLst/>
          </a:prstGeom>
          <a:noFill/>
          <a:ln>
            <a:noFill/>
          </a:ln>
          <a:extLst/>
        </p:spPr>
        <p:txBody>
          <a:bodyPr/>
          <a:lstStyle/>
          <a:p>
            <a:pPr defTabSz="914400" eaLnBrk="0" hangingPunct="0">
              <a:defRPr/>
            </a:pPr>
            <a:endParaRPr lang="en-US" sz="1000">
              <a:solidFill>
                <a:srgbClr val="FFFFFF"/>
              </a:solidFill>
              <a:ea typeface="MS PGothic" charset="0"/>
              <a:cs typeface="MS PGothic" charset="0"/>
            </a:endParaRPr>
          </a:p>
        </p:txBody>
      </p:sp>
      <p:sp>
        <p:nvSpPr>
          <p:cNvPr id="5" name="Rectangle 3"/>
          <p:cNvSpPr>
            <a:spLocks noChangeArrowheads="1"/>
          </p:cNvSpPr>
          <p:nvPr/>
        </p:nvSpPr>
        <p:spPr bwMode="auto">
          <a:xfrm>
            <a:off x="8229600" y="6477000"/>
            <a:ext cx="457200" cy="381000"/>
          </a:xfrm>
          <a:prstGeom prst="rect">
            <a:avLst/>
          </a:prstGeom>
          <a:noFill/>
          <a:ln>
            <a:noFill/>
          </a:ln>
          <a:extLst/>
        </p:spPr>
        <p:txBody>
          <a:bodyPr/>
          <a:lstStyle/>
          <a:p>
            <a:pPr algn="r" defTabSz="914400" eaLnBrk="0" hangingPunct="0">
              <a:defRPr/>
            </a:pPr>
            <a:fld id="{3DEDD24F-8C50-42F9-80FD-CFF51CC2D521}" type="slidenum">
              <a:rPr lang="en-US" sz="1000">
                <a:solidFill>
                  <a:srgbClr val="FFFFFF"/>
                </a:solidFill>
                <a:ea typeface="MS PGothic" charset="0"/>
                <a:cs typeface="MS PGothic" charset="0"/>
              </a:rPr>
              <a:pPr algn="r" defTabSz="914400" eaLnBrk="0" hangingPunct="0">
                <a:defRPr/>
              </a:pPr>
              <a:t>‹#›</a:t>
            </a:fld>
            <a:endParaRPr lang="en-US" sz="1000">
              <a:solidFill>
                <a:srgbClr val="FFFFFF"/>
              </a:solidFill>
              <a:ea typeface="MS PGothic" charset="0"/>
              <a:cs typeface="MS PGothic" charset="0"/>
            </a:endParaRPr>
          </a:p>
        </p:txBody>
      </p:sp>
    </p:spTree>
    <p:extLst>
      <p:ext uri="{BB962C8B-B14F-4D97-AF65-F5344CB8AC3E}">
        <p14:creationId xmlns="" xmlns:p14="http://schemas.microsoft.com/office/powerpoint/2010/main" val="4048827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r>
              <a:rPr lang="en-US" dirty="0" smtClean="0"/>
              <a:t>Click to edit Master title style</a:t>
            </a:r>
            <a:endParaRPr lang="en-US" dirty="0"/>
          </a:p>
        </p:txBody>
      </p:sp>
      <p:sp>
        <p:nvSpPr>
          <p:cNvPr id="6" name="Content Placeholder 2"/>
          <p:cNvSpPr>
            <a:spLocks noGrp="1"/>
          </p:cNvSpPr>
          <p:nvPr>
            <p:ph idx="1"/>
          </p:nvPr>
        </p:nvSpPr>
        <p:spPr>
          <a:xfrm>
            <a:off x="457200" y="1600200"/>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p:txBody>
          <a:bodyPr/>
          <a:lstStyle>
            <a:lvl1pPr fontAlgn="auto">
              <a:spcBef>
                <a:spcPts val="0"/>
              </a:spcBef>
              <a:spcAft>
                <a:spcPts val="0"/>
              </a:spcAft>
              <a:defRPr>
                <a:latin typeface="Arial"/>
                <a:cs typeface="+mn-cs"/>
              </a:defRPr>
            </a:lvl1pPr>
          </a:lstStyle>
          <a:p>
            <a:pPr>
              <a:defRPr/>
            </a:pPr>
            <a:endParaRPr lang="en-US"/>
          </a:p>
        </p:txBody>
      </p:sp>
      <p:sp>
        <p:nvSpPr>
          <p:cNvPr id="5" name="Rectangle 5"/>
          <p:cNvSpPr>
            <a:spLocks noGrp="1" noChangeArrowheads="1"/>
          </p:cNvSpPr>
          <p:nvPr>
            <p:ph type="sldNum" sz="quarter" idx="11"/>
          </p:nvPr>
        </p:nvSpPr>
        <p:spPr/>
        <p:txBody>
          <a:bodyPr/>
          <a:lstStyle>
            <a:lvl1pPr fontAlgn="auto">
              <a:spcBef>
                <a:spcPts val="0"/>
              </a:spcBef>
              <a:spcAft>
                <a:spcPts val="0"/>
              </a:spcAft>
              <a:defRPr>
                <a:ea typeface="+mn-ea"/>
              </a:defRPr>
            </a:lvl1pPr>
          </a:lstStyle>
          <a:p>
            <a:pPr>
              <a:defRPr/>
            </a:pPr>
            <a:fld id="{F923D6DC-6CB4-4BAA-BEBE-9A76FBD8E9DB}" type="slidenum">
              <a:rPr lang="en-US"/>
              <a:pPr>
                <a:defRPr/>
              </a:pPr>
              <a:t>‹#›</a:t>
            </a:fld>
            <a:endParaRPr lang="en-US"/>
          </a:p>
        </p:txBody>
      </p:sp>
    </p:spTree>
    <p:extLst>
      <p:ext uri="{BB962C8B-B14F-4D97-AF65-F5344CB8AC3E}">
        <p14:creationId xmlns="" xmlns:p14="http://schemas.microsoft.com/office/powerpoint/2010/main" val="414005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dirty="0"/>
          </a:p>
        </p:txBody>
      </p:sp>
      <p:sp>
        <p:nvSpPr>
          <p:cNvPr id="4" name="Slide Number Placeholder 3"/>
          <p:cNvSpPr>
            <a:spLocks noGrp="1"/>
          </p:cNvSpPr>
          <p:nvPr>
            <p:ph type="sldNum" sz="quarter" idx="11"/>
          </p:nvPr>
        </p:nvSpPr>
        <p:spPr/>
        <p:txBody>
          <a:bodyPr/>
          <a:lstStyle/>
          <a:p>
            <a:pPr>
              <a:defRPr/>
            </a:pPr>
            <a:fld id="{316E6766-9382-42DF-B899-6777F57DDADF}" type="slidenum">
              <a:rPr lang="en-US" smtClean="0"/>
              <a:pPr>
                <a:defRPr/>
              </a:pPr>
              <a:t>‹#›</a:t>
            </a:fld>
            <a:endParaRPr lang="en-US" dirty="0"/>
          </a:p>
        </p:txBody>
      </p:sp>
      <p:sp>
        <p:nvSpPr>
          <p:cNvPr id="6" name="Table Placeholder 5"/>
          <p:cNvSpPr>
            <a:spLocks noGrp="1"/>
          </p:cNvSpPr>
          <p:nvPr>
            <p:ph type="tbl" sz="quarter" idx="12"/>
          </p:nvPr>
        </p:nvSpPr>
        <p:spPr>
          <a:xfrm>
            <a:off x="304800" y="1473200"/>
            <a:ext cx="8648700" cy="4686300"/>
          </a:xfrm>
        </p:spPr>
        <p:txBody>
          <a:bodyPr/>
          <a:lstStyle/>
          <a:p>
            <a:endParaRPr lang="en-US"/>
          </a:p>
        </p:txBody>
      </p:sp>
    </p:spTree>
    <p:extLst>
      <p:ext uri="{BB962C8B-B14F-4D97-AF65-F5344CB8AC3E}">
        <p14:creationId xmlns="" xmlns:p14="http://schemas.microsoft.com/office/powerpoint/2010/main" val="3037404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r>
              <a:rPr lang="en-US" dirty="0" smtClean="0"/>
              <a:t>Click to edit Master title style</a:t>
            </a:r>
            <a:endParaRPr lang="en-US" dirty="0"/>
          </a:p>
        </p:txBody>
      </p:sp>
      <p:sp>
        <p:nvSpPr>
          <p:cNvPr id="9" name="Content Placeholder 2"/>
          <p:cNvSpPr>
            <a:spLocks noGrp="1"/>
          </p:cNvSpPr>
          <p:nvPr>
            <p:ph sz="half" idx="1"/>
          </p:nvPr>
        </p:nvSpPr>
        <p:spPr>
          <a:xfrm>
            <a:off x="457200" y="1600200"/>
            <a:ext cx="4038600" cy="4525963"/>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3"/>
          <p:cNvSpPr>
            <a:spLocks noGrp="1"/>
          </p:cNvSpPr>
          <p:nvPr>
            <p:ph sz="half" idx="2"/>
          </p:nvPr>
        </p:nvSpPr>
        <p:spPr>
          <a:xfrm>
            <a:off x="4648200" y="1600200"/>
            <a:ext cx="4038600" cy="4525963"/>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noChangeArrowheads="1"/>
          </p:cNvSpPr>
          <p:nvPr>
            <p:ph type="dt" sz="half" idx="10"/>
          </p:nvPr>
        </p:nvSpPr>
        <p:spPr/>
        <p:txBody>
          <a:bodyPr/>
          <a:lstStyle>
            <a:lvl1pPr fontAlgn="auto">
              <a:spcBef>
                <a:spcPts val="0"/>
              </a:spcBef>
              <a:spcAft>
                <a:spcPts val="0"/>
              </a:spcAft>
              <a:defRPr>
                <a:latin typeface="Arial"/>
                <a:cs typeface="+mn-cs"/>
              </a:defRPr>
            </a:lvl1pPr>
          </a:lstStyle>
          <a:p>
            <a:pPr>
              <a:defRPr/>
            </a:pPr>
            <a:endParaRPr lang="en-US"/>
          </a:p>
        </p:txBody>
      </p:sp>
      <p:sp>
        <p:nvSpPr>
          <p:cNvPr id="6" name="Rectangle 5"/>
          <p:cNvSpPr>
            <a:spLocks noGrp="1" noChangeArrowheads="1"/>
          </p:cNvSpPr>
          <p:nvPr>
            <p:ph type="sldNum" sz="quarter" idx="11"/>
          </p:nvPr>
        </p:nvSpPr>
        <p:spPr/>
        <p:txBody>
          <a:bodyPr/>
          <a:lstStyle>
            <a:lvl1pPr fontAlgn="auto">
              <a:spcBef>
                <a:spcPts val="0"/>
              </a:spcBef>
              <a:spcAft>
                <a:spcPts val="0"/>
              </a:spcAft>
              <a:defRPr>
                <a:ea typeface="+mn-ea"/>
              </a:defRPr>
            </a:lvl1pPr>
          </a:lstStyle>
          <a:p>
            <a:pPr>
              <a:defRPr/>
            </a:pPr>
            <a:fld id="{CAB854AE-227D-442D-B326-58319B261350}" type="slidenum">
              <a:rPr lang="en-US"/>
              <a:pPr>
                <a:defRPr/>
              </a:pPr>
              <a:t>‹#›</a:t>
            </a:fld>
            <a:endParaRPr lang="en-US"/>
          </a:p>
        </p:txBody>
      </p:sp>
    </p:spTree>
    <p:extLst>
      <p:ext uri="{BB962C8B-B14F-4D97-AF65-F5344CB8AC3E}">
        <p14:creationId xmlns="" xmlns:p14="http://schemas.microsoft.com/office/powerpoint/2010/main" val="2447267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r>
              <a:rPr lang="en-US" smtClean="0"/>
              <a:t>Click to edit Master title style</a:t>
            </a:r>
            <a:endParaRPr lang="en-US"/>
          </a:p>
        </p:txBody>
      </p:sp>
      <p:sp>
        <p:nvSpPr>
          <p:cNvPr id="5"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Rectangle 4"/>
          <p:cNvSpPr>
            <a:spLocks noGrp="1" noChangeArrowheads="1"/>
          </p:cNvSpPr>
          <p:nvPr>
            <p:ph type="dt" sz="half" idx="10"/>
          </p:nvPr>
        </p:nvSpPr>
        <p:spPr/>
        <p:txBody>
          <a:bodyPr/>
          <a:lstStyle>
            <a:lvl1pPr fontAlgn="auto">
              <a:spcBef>
                <a:spcPts val="0"/>
              </a:spcBef>
              <a:spcAft>
                <a:spcPts val="0"/>
              </a:spcAft>
              <a:defRPr>
                <a:latin typeface="Arial"/>
                <a:cs typeface="+mn-cs"/>
              </a:defRPr>
            </a:lvl1pPr>
          </a:lstStyle>
          <a:p>
            <a:pPr>
              <a:defRPr/>
            </a:pPr>
            <a:endParaRPr lang="en-US"/>
          </a:p>
        </p:txBody>
      </p:sp>
      <p:sp>
        <p:nvSpPr>
          <p:cNvPr id="10" name="Rectangle 5"/>
          <p:cNvSpPr>
            <a:spLocks noGrp="1" noChangeArrowheads="1"/>
          </p:cNvSpPr>
          <p:nvPr>
            <p:ph type="sldNum" sz="quarter" idx="11"/>
          </p:nvPr>
        </p:nvSpPr>
        <p:spPr/>
        <p:txBody>
          <a:bodyPr/>
          <a:lstStyle>
            <a:lvl1pPr fontAlgn="auto">
              <a:spcBef>
                <a:spcPts val="0"/>
              </a:spcBef>
              <a:spcAft>
                <a:spcPts val="0"/>
              </a:spcAft>
              <a:defRPr>
                <a:ea typeface="+mn-ea"/>
              </a:defRPr>
            </a:lvl1pPr>
          </a:lstStyle>
          <a:p>
            <a:pPr>
              <a:defRPr/>
            </a:pPr>
            <a:fld id="{D2153926-F85F-471F-BDD1-ED814A535234}" type="slidenum">
              <a:rPr lang="en-US"/>
              <a:pPr>
                <a:defRPr/>
              </a:pPr>
              <a:t>‹#›</a:t>
            </a:fld>
            <a:endParaRPr lang="en-US"/>
          </a:p>
        </p:txBody>
      </p:sp>
    </p:spTree>
    <p:extLst>
      <p:ext uri="{BB962C8B-B14F-4D97-AF65-F5344CB8AC3E}">
        <p14:creationId xmlns="" xmlns:p14="http://schemas.microsoft.com/office/powerpoint/2010/main" val="4093019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a:latin typeface="Arial"/>
                <a:cs typeface="+mn-cs"/>
              </a:defRPr>
            </a:lvl1pPr>
          </a:lstStyle>
          <a:p>
            <a:pPr>
              <a:defRPr/>
            </a:pPr>
            <a:endParaRPr lang="en-US"/>
          </a:p>
        </p:txBody>
      </p:sp>
      <p:sp>
        <p:nvSpPr>
          <p:cNvPr id="4" name="Rectangle 5"/>
          <p:cNvSpPr>
            <a:spLocks noGrp="1" noChangeArrowheads="1"/>
          </p:cNvSpPr>
          <p:nvPr>
            <p:ph type="sldNum" sz="quarter" idx="11"/>
          </p:nvPr>
        </p:nvSpPr>
        <p:spPr/>
        <p:txBody>
          <a:bodyPr/>
          <a:lstStyle>
            <a:lvl1pPr fontAlgn="auto">
              <a:spcBef>
                <a:spcPts val="0"/>
              </a:spcBef>
              <a:spcAft>
                <a:spcPts val="0"/>
              </a:spcAft>
              <a:defRPr>
                <a:ea typeface="+mn-ea"/>
              </a:defRPr>
            </a:lvl1pPr>
          </a:lstStyle>
          <a:p>
            <a:pPr>
              <a:defRPr/>
            </a:pPr>
            <a:fld id="{BD42C38B-C541-43D7-BE02-3F7F3A18AA32}" type="slidenum">
              <a:rPr lang="en-US"/>
              <a:pPr>
                <a:defRPr/>
              </a:pPr>
              <a:t>‹#›</a:t>
            </a:fld>
            <a:endParaRPr lang="en-US"/>
          </a:p>
        </p:txBody>
      </p:sp>
    </p:spTree>
    <p:extLst>
      <p:ext uri="{BB962C8B-B14F-4D97-AF65-F5344CB8AC3E}">
        <p14:creationId xmlns="" xmlns:p14="http://schemas.microsoft.com/office/powerpoint/2010/main" val="3427910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fontAlgn="auto">
              <a:spcBef>
                <a:spcPts val="0"/>
              </a:spcBef>
              <a:spcAft>
                <a:spcPts val="0"/>
              </a:spcAft>
              <a:defRPr>
                <a:latin typeface="Arial"/>
                <a:cs typeface="+mn-cs"/>
              </a:defRPr>
            </a:lvl1pPr>
          </a:lstStyle>
          <a:p>
            <a:pPr>
              <a:defRPr/>
            </a:pPr>
            <a:endParaRPr lang="en-US"/>
          </a:p>
        </p:txBody>
      </p:sp>
      <p:sp>
        <p:nvSpPr>
          <p:cNvPr id="3" name="Rectangle 5"/>
          <p:cNvSpPr>
            <a:spLocks noGrp="1" noChangeArrowheads="1"/>
          </p:cNvSpPr>
          <p:nvPr>
            <p:ph type="sldNum" sz="quarter" idx="11"/>
          </p:nvPr>
        </p:nvSpPr>
        <p:spPr/>
        <p:txBody>
          <a:bodyPr/>
          <a:lstStyle>
            <a:lvl1pPr fontAlgn="auto">
              <a:spcBef>
                <a:spcPts val="0"/>
              </a:spcBef>
              <a:spcAft>
                <a:spcPts val="0"/>
              </a:spcAft>
              <a:defRPr>
                <a:ea typeface="+mn-ea"/>
              </a:defRPr>
            </a:lvl1pPr>
          </a:lstStyle>
          <a:p>
            <a:pPr>
              <a:defRPr/>
            </a:pPr>
            <a:fld id="{A82B853D-6D8B-4DA1-9B1C-C1823A58A837}" type="slidenum">
              <a:rPr lang="en-US"/>
              <a:pPr>
                <a:defRPr/>
              </a:pPr>
              <a:t>‹#›</a:t>
            </a:fld>
            <a:endParaRPr lang="en-US"/>
          </a:p>
        </p:txBody>
      </p:sp>
    </p:spTree>
    <p:extLst>
      <p:ext uri="{BB962C8B-B14F-4D97-AF65-F5344CB8AC3E}">
        <p14:creationId xmlns="" xmlns:p14="http://schemas.microsoft.com/office/powerpoint/2010/main" val="1910782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r>
              <a:rPr lang="en-US" dirty="0" smtClean="0"/>
              <a:t>Click to edit Master title style</a:t>
            </a:r>
            <a:endParaRPr lang="en-US" dirty="0"/>
          </a:p>
        </p:txBody>
      </p:sp>
      <p:sp>
        <p:nvSpPr>
          <p:cNvPr id="6" name="Content Placeholder 2"/>
          <p:cNvSpPr>
            <a:spLocks noGrp="1"/>
          </p:cNvSpPr>
          <p:nvPr>
            <p:ph idx="1"/>
          </p:nvPr>
        </p:nvSpPr>
        <p:spPr>
          <a:xfrm>
            <a:off x="457200" y="1600200"/>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p:txBody>
          <a:bodyPr/>
          <a:lstStyle>
            <a:lvl1pPr fontAlgn="auto">
              <a:spcBef>
                <a:spcPts val="0"/>
              </a:spcBef>
              <a:spcAft>
                <a:spcPts val="0"/>
              </a:spcAft>
              <a:defRPr>
                <a:latin typeface="Arial"/>
                <a:cs typeface="+mn-cs"/>
              </a:defRPr>
            </a:lvl1pPr>
          </a:lstStyle>
          <a:p>
            <a:pPr>
              <a:defRPr/>
            </a:pPr>
            <a:endParaRPr lang="en-US"/>
          </a:p>
        </p:txBody>
      </p:sp>
      <p:sp>
        <p:nvSpPr>
          <p:cNvPr id="5" name="Rectangle 5"/>
          <p:cNvSpPr>
            <a:spLocks noGrp="1" noChangeArrowheads="1"/>
          </p:cNvSpPr>
          <p:nvPr>
            <p:ph type="sldNum" sz="quarter" idx="11"/>
          </p:nvPr>
        </p:nvSpPr>
        <p:spPr/>
        <p:txBody>
          <a:bodyPr/>
          <a:lstStyle>
            <a:lvl1pPr fontAlgn="auto">
              <a:spcBef>
                <a:spcPts val="0"/>
              </a:spcBef>
              <a:spcAft>
                <a:spcPts val="0"/>
              </a:spcAft>
              <a:defRPr>
                <a:ea typeface="+mn-ea"/>
              </a:defRPr>
            </a:lvl1pPr>
          </a:lstStyle>
          <a:p>
            <a:pPr>
              <a:defRPr/>
            </a:pPr>
            <a:fld id="{BBEC02C6-5F54-4EE4-A6D8-02A68712F5A3}" type="slidenum">
              <a:rPr lang="en-US"/>
              <a:pPr>
                <a:defRPr/>
              </a:pPr>
              <a:t>‹#›</a:t>
            </a:fld>
            <a:endParaRPr lang="en-US"/>
          </a:p>
        </p:txBody>
      </p:sp>
    </p:spTree>
    <p:extLst>
      <p:ext uri="{BB962C8B-B14F-4D97-AF65-F5344CB8AC3E}">
        <p14:creationId xmlns="" xmlns:p14="http://schemas.microsoft.com/office/powerpoint/2010/main" val="2925897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228600"/>
            <a:ext cx="86487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smtClean="0"/>
              <a:t>Click to edit master style (32pt </a:t>
            </a:r>
            <a:r>
              <a:rPr lang="en-US" dirty="0" err="1" smtClean="0"/>
              <a:t>arial</a:t>
            </a:r>
            <a:r>
              <a:rPr lang="en-US" dirty="0" smtClean="0"/>
              <a:t> upper left of slide)</a:t>
            </a:r>
          </a:p>
        </p:txBody>
      </p:sp>
      <p:sp>
        <p:nvSpPr>
          <p:cNvPr id="1027" name="Rectangle 3"/>
          <p:cNvSpPr>
            <a:spLocks noGrp="1" noChangeArrowheads="1"/>
          </p:cNvSpPr>
          <p:nvPr>
            <p:ph type="body" idx="1"/>
          </p:nvPr>
        </p:nvSpPr>
        <p:spPr bwMode="auto">
          <a:xfrm>
            <a:off x="609600" y="1752600"/>
            <a:ext cx="79248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 (First level bullet 20pt </a:t>
            </a:r>
            <a:r>
              <a:rPr lang="en-US" dirty="0" err="1" smtClean="0"/>
              <a:t>arial</a:t>
            </a:r>
            <a:r>
              <a:rPr lang="en-US" dirty="0" smtClean="0"/>
              <a:t> bold)</a:t>
            </a:r>
          </a:p>
          <a:p>
            <a:pPr lvl="1"/>
            <a:r>
              <a:rPr lang="en-US" dirty="0" smtClean="0"/>
              <a:t>Second level (Second level bullet 20 pt. </a:t>
            </a:r>
            <a:r>
              <a:rPr lang="en-US" dirty="0" err="1" smtClean="0"/>
              <a:t>arial</a:t>
            </a:r>
            <a:r>
              <a:rPr lang="en-US" dirty="0" smtClean="0"/>
              <a:t> roman)</a:t>
            </a:r>
          </a:p>
          <a:p>
            <a:pPr lvl="2"/>
            <a:r>
              <a:rPr lang="en-US" dirty="0" smtClean="0"/>
              <a:t>Third level</a:t>
            </a:r>
          </a:p>
          <a:p>
            <a:pPr lvl="3"/>
            <a:r>
              <a:rPr lang="en-US" dirty="0" smtClean="0"/>
              <a:t>Fourth level</a:t>
            </a:r>
          </a:p>
          <a:p>
            <a:pPr lvl="4"/>
            <a:r>
              <a:rPr lang="en-US" dirty="0" smtClean="0"/>
              <a:t>Fifth level</a:t>
            </a:r>
          </a:p>
        </p:txBody>
      </p:sp>
      <p:sp>
        <p:nvSpPr>
          <p:cNvPr id="15364" name="Rectangle 4"/>
          <p:cNvSpPr>
            <a:spLocks noGrp="1" noChangeArrowheads="1"/>
          </p:cNvSpPr>
          <p:nvPr>
            <p:ph type="dt" sz="half" idx="2"/>
          </p:nvPr>
        </p:nvSpPr>
        <p:spPr bwMode="auto">
          <a:xfrm>
            <a:off x="6261100" y="6489700"/>
            <a:ext cx="1752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solidFill>
                  <a:srgbClr val="000000"/>
                </a:solidFill>
              </a:defRPr>
            </a:lvl1pPr>
          </a:lstStyle>
          <a:p>
            <a:pPr>
              <a:defRPr/>
            </a:pPr>
            <a:endParaRPr lang="en-US" dirty="0"/>
          </a:p>
        </p:txBody>
      </p:sp>
      <p:sp>
        <p:nvSpPr>
          <p:cNvPr id="15365" name="Rectangle 5"/>
          <p:cNvSpPr>
            <a:spLocks noGrp="1" noChangeArrowheads="1"/>
          </p:cNvSpPr>
          <p:nvPr>
            <p:ph type="sldNum" sz="quarter" idx="4"/>
          </p:nvPr>
        </p:nvSpPr>
        <p:spPr bwMode="auto">
          <a:xfrm>
            <a:off x="8331200" y="6489700"/>
            <a:ext cx="6223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b="1">
                <a:solidFill>
                  <a:srgbClr val="003366"/>
                </a:solidFill>
                <a:ea typeface="MS PGothic" pitchFamily="34" charset="-128"/>
              </a:defRPr>
            </a:lvl1pPr>
          </a:lstStyle>
          <a:p>
            <a:pPr>
              <a:defRPr/>
            </a:pPr>
            <a:fld id="{316E6766-9382-42DF-B899-6777F57DDADF}" type="slidenum">
              <a:rPr lang="en-US" smtClean="0"/>
              <a:pPr>
                <a:defRPr/>
              </a:pPr>
              <a:t>‹#›</a:t>
            </a:fld>
            <a:endParaRPr lang="en-US" dirty="0"/>
          </a:p>
        </p:txBody>
      </p:sp>
      <p:sp>
        <p:nvSpPr>
          <p:cNvPr id="1030" name="Line 6"/>
          <p:cNvSpPr>
            <a:spLocks noChangeShapeType="1"/>
          </p:cNvSpPr>
          <p:nvPr/>
        </p:nvSpPr>
        <p:spPr bwMode="auto">
          <a:xfrm>
            <a:off x="0" y="1219200"/>
            <a:ext cx="9144000" cy="0"/>
          </a:xfrm>
          <a:prstGeom prst="line">
            <a:avLst/>
          </a:prstGeom>
          <a:noFill/>
          <a:ln w="28575">
            <a:solidFill>
              <a:srgbClr val="003366"/>
            </a:solidFill>
            <a:round/>
            <a:headEnd/>
            <a:tailEnd/>
          </a:ln>
          <a:extLst/>
        </p:spPr>
        <p:txBody>
          <a:bodyPr/>
          <a:lstStyle/>
          <a:p>
            <a:pPr defTabSz="914400">
              <a:defRPr/>
            </a:pPr>
            <a:endParaRPr lang="en-US" sz="2800">
              <a:solidFill>
                <a:srgbClr val="000000"/>
              </a:solidFill>
              <a:latin typeface="Times New Roman" charset="0"/>
              <a:ea typeface="MS PGothic" charset="0"/>
              <a:cs typeface="MS PGothic" charset="0"/>
            </a:endParaRPr>
          </a:p>
        </p:txBody>
      </p:sp>
      <p:sp>
        <p:nvSpPr>
          <p:cNvPr id="8" name="Text Box 7"/>
          <p:cNvSpPr txBox="1">
            <a:spLocks noChangeArrowheads="1"/>
          </p:cNvSpPr>
          <p:nvPr userDrawn="1"/>
        </p:nvSpPr>
        <p:spPr bwMode="auto">
          <a:xfrm>
            <a:off x="203200" y="6413500"/>
            <a:ext cx="3048000" cy="304800"/>
          </a:xfrm>
          <a:prstGeom prst="rect">
            <a:avLst/>
          </a:prstGeom>
          <a:noFill/>
          <a:ln>
            <a:noFill/>
          </a:ln>
          <a:extLst/>
        </p:spPr>
        <p:txBody>
          <a:bodyPr wrap="square">
            <a:spAutoFit/>
          </a:bodyPr>
          <a:lstStyle>
            <a:lvl1pPr eaLnBrk="0" hangingPunct="0">
              <a:defRPr sz="2800">
                <a:solidFill>
                  <a:schemeClr val="tx1"/>
                </a:solidFill>
                <a:latin typeface="Times New Roman" charset="0"/>
                <a:ea typeface="ＭＳ Ｐゴシック" charset="0"/>
                <a:cs typeface="Arial" charset="0"/>
              </a:defRPr>
            </a:lvl1pPr>
            <a:lvl2pPr marL="742950" indent="-285750" eaLnBrk="0" hangingPunct="0">
              <a:defRPr sz="2800">
                <a:solidFill>
                  <a:schemeClr val="tx1"/>
                </a:solidFill>
                <a:latin typeface="Times New Roman" charset="0"/>
                <a:ea typeface="Arial" charset="0"/>
                <a:cs typeface="Arial" charset="0"/>
              </a:defRPr>
            </a:lvl2pPr>
            <a:lvl3pPr marL="1143000" indent="-228600" eaLnBrk="0" hangingPunct="0">
              <a:defRPr sz="2800">
                <a:solidFill>
                  <a:schemeClr val="tx1"/>
                </a:solidFill>
                <a:latin typeface="Times New Roman" charset="0"/>
                <a:ea typeface="Arial" charset="0"/>
                <a:cs typeface="Arial" charset="0"/>
              </a:defRPr>
            </a:lvl3pPr>
            <a:lvl4pPr marL="1600200" indent="-228600" eaLnBrk="0" hangingPunct="0">
              <a:defRPr sz="2800">
                <a:solidFill>
                  <a:schemeClr val="tx1"/>
                </a:solidFill>
                <a:latin typeface="Times New Roman" charset="0"/>
                <a:ea typeface="Arial" charset="0"/>
                <a:cs typeface="Arial" charset="0"/>
              </a:defRPr>
            </a:lvl4pPr>
            <a:lvl5pPr marL="2057400" indent="-228600" eaLnBrk="0" hangingPunct="0">
              <a:defRPr sz="2800">
                <a:solidFill>
                  <a:schemeClr val="tx1"/>
                </a:solidFill>
                <a:latin typeface="Times New Roman" charset="0"/>
                <a:ea typeface="Arial" charset="0"/>
                <a:cs typeface="Arial" charset="0"/>
              </a:defRPr>
            </a:lvl5pPr>
            <a:lvl6pPr marL="2514600" indent="-228600" eaLnBrk="0" fontAlgn="base" hangingPunct="0">
              <a:spcBef>
                <a:spcPct val="0"/>
              </a:spcBef>
              <a:spcAft>
                <a:spcPct val="0"/>
              </a:spcAft>
              <a:defRPr sz="2800">
                <a:solidFill>
                  <a:schemeClr val="tx1"/>
                </a:solidFill>
                <a:latin typeface="Times New Roman" charset="0"/>
                <a:ea typeface="Arial" charset="0"/>
                <a:cs typeface="Arial" charset="0"/>
              </a:defRPr>
            </a:lvl6pPr>
            <a:lvl7pPr marL="2971800" indent="-228600" eaLnBrk="0" fontAlgn="base" hangingPunct="0">
              <a:spcBef>
                <a:spcPct val="0"/>
              </a:spcBef>
              <a:spcAft>
                <a:spcPct val="0"/>
              </a:spcAft>
              <a:defRPr sz="2800">
                <a:solidFill>
                  <a:schemeClr val="tx1"/>
                </a:solidFill>
                <a:latin typeface="Times New Roman" charset="0"/>
                <a:ea typeface="Arial" charset="0"/>
                <a:cs typeface="Arial" charset="0"/>
              </a:defRPr>
            </a:lvl7pPr>
            <a:lvl8pPr marL="3429000" indent="-228600" eaLnBrk="0" fontAlgn="base" hangingPunct="0">
              <a:spcBef>
                <a:spcPct val="0"/>
              </a:spcBef>
              <a:spcAft>
                <a:spcPct val="0"/>
              </a:spcAft>
              <a:defRPr sz="2800">
                <a:solidFill>
                  <a:schemeClr val="tx1"/>
                </a:solidFill>
                <a:latin typeface="Times New Roman" charset="0"/>
                <a:ea typeface="Arial" charset="0"/>
                <a:cs typeface="Arial" charset="0"/>
              </a:defRPr>
            </a:lvl8pPr>
            <a:lvl9pPr marL="3886200" indent="-228600" eaLnBrk="0" fontAlgn="base" hangingPunct="0">
              <a:spcBef>
                <a:spcPct val="0"/>
              </a:spcBef>
              <a:spcAft>
                <a:spcPct val="0"/>
              </a:spcAft>
              <a:defRPr sz="2800">
                <a:solidFill>
                  <a:schemeClr val="tx1"/>
                </a:solidFill>
                <a:latin typeface="Times New Roman" charset="0"/>
                <a:ea typeface="Arial" charset="0"/>
                <a:cs typeface="Arial" charset="0"/>
              </a:defRPr>
            </a:lvl9pPr>
          </a:lstStyle>
          <a:p>
            <a:pPr algn="l" defTabSz="914400">
              <a:spcBef>
                <a:spcPct val="50000"/>
              </a:spcBef>
              <a:defRPr/>
            </a:pPr>
            <a:r>
              <a:rPr lang="en-US" sz="1400" b="1" dirty="0" smtClean="0">
                <a:solidFill>
                  <a:srgbClr val="003366"/>
                </a:solidFill>
                <a:latin typeface="Gill Sans MT" charset="0"/>
              </a:rPr>
              <a:t>USAID TB CARE II PROJECT 	</a:t>
            </a:r>
          </a:p>
        </p:txBody>
      </p:sp>
    </p:spTree>
    <p:extLst>
      <p:ext uri="{BB962C8B-B14F-4D97-AF65-F5344CB8AC3E}">
        <p14:creationId xmlns="" xmlns:p14="http://schemas.microsoft.com/office/powerpoint/2010/main" val="195447583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8" r:id="rId4"/>
    <p:sldLayoutId id="2147483741" r:id="rId5"/>
    <p:sldLayoutId id="2147483742" r:id="rId6"/>
    <p:sldLayoutId id="2147483743" r:id="rId7"/>
    <p:sldLayoutId id="2147483744" r:id="rId8"/>
    <p:sldLayoutId id="2147483745" r:id="rId9"/>
    <p:sldLayoutId id="2147483746" r:id="rId10"/>
    <p:sldLayoutId id="2147483747" r:id="rId11"/>
  </p:sldLayoutIdLst>
  <p:hf sldNum="0" hdr="0" dt="0"/>
  <p:txStyles>
    <p:titleStyle>
      <a:lvl1pPr algn="l" rtl="0" eaLnBrk="0" fontAlgn="base" hangingPunct="0">
        <a:spcBef>
          <a:spcPct val="0"/>
        </a:spcBef>
        <a:spcAft>
          <a:spcPct val="0"/>
        </a:spcAft>
        <a:defRPr sz="3200" b="0">
          <a:solidFill>
            <a:schemeClr val="accent1">
              <a:lumMod val="50000"/>
            </a:schemeClr>
          </a:solidFill>
          <a:latin typeface="Arial"/>
          <a:ea typeface="Tahoma" pitchFamily="34" charset="0"/>
          <a:cs typeface="Arial"/>
        </a:defRPr>
      </a:lvl1pPr>
      <a:lvl2pPr algn="l" rtl="0" eaLnBrk="0" fontAlgn="base" hangingPunct="0">
        <a:spcBef>
          <a:spcPct val="0"/>
        </a:spcBef>
        <a:spcAft>
          <a:spcPct val="0"/>
        </a:spcAft>
        <a:defRPr sz="3200" b="1">
          <a:solidFill>
            <a:srgbClr val="003366"/>
          </a:solidFill>
          <a:latin typeface="Tahoma" pitchFamily="34" charset="0"/>
          <a:ea typeface="MS PGothic" pitchFamily="34" charset="-128"/>
          <a:cs typeface="Tahoma" pitchFamily="34" charset="0"/>
        </a:defRPr>
      </a:lvl2pPr>
      <a:lvl3pPr algn="l" rtl="0" eaLnBrk="0" fontAlgn="base" hangingPunct="0">
        <a:spcBef>
          <a:spcPct val="0"/>
        </a:spcBef>
        <a:spcAft>
          <a:spcPct val="0"/>
        </a:spcAft>
        <a:defRPr sz="3200" b="1">
          <a:solidFill>
            <a:srgbClr val="003366"/>
          </a:solidFill>
          <a:latin typeface="Tahoma" pitchFamily="34" charset="0"/>
          <a:ea typeface="MS PGothic" pitchFamily="34" charset="-128"/>
          <a:cs typeface="Tahoma" pitchFamily="34" charset="0"/>
        </a:defRPr>
      </a:lvl3pPr>
      <a:lvl4pPr algn="l" rtl="0" eaLnBrk="0" fontAlgn="base" hangingPunct="0">
        <a:spcBef>
          <a:spcPct val="0"/>
        </a:spcBef>
        <a:spcAft>
          <a:spcPct val="0"/>
        </a:spcAft>
        <a:defRPr sz="3200" b="1">
          <a:solidFill>
            <a:srgbClr val="003366"/>
          </a:solidFill>
          <a:latin typeface="Tahoma" pitchFamily="34" charset="0"/>
          <a:ea typeface="MS PGothic" pitchFamily="34" charset="-128"/>
          <a:cs typeface="Tahoma" pitchFamily="34" charset="0"/>
        </a:defRPr>
      </a:lvl4pPr>
      <a:lvl5pPr algn="l" rtl="0" eaLnBrk="0" fontAlgn="base" hangingPunct="0">
        <a:spcBef>
          <a:spcPct val="0"/>
        </a:spcBef>
        <a:spcAft>
          <a:spcPct val="0"/>
        </a:spcAft>
        <a:defRPr sz="3200" b="1">
          <a:solidFill>
            <a:srgbClr val="003366"/>
          </a:solidFill>
          <a:latin typeface="Tahoma" pitchFamily="34" charset="0"/>
          <a:ea typeface="MS PGothic" pitchFamily="34" charset="-128"/>
          <a:cs typeface="Tahoma" pitchFamily="34" charset="0"/>
        </a:defRPr>
      </a:lvl5pPr>
      <a:lvl6pPr marL="457200" algn="l" rtl="0" fontAlgn="base">
        <a:lnSpc>
          <a:spcPct val="85000"/>
        </a:lnSpc>
        <a:spcBef>
          <a:spcPct val="0"/>
        </a:spcBef>
        <a:spcAft>
          <a:spcPct val="0"/>
        </a:spcAft>
        <a:defRPr sz="2800" b="1">
          <a:solidFill>
            <a:srgbClr val="003366"/>
          </a:solidFill>
          <a:latin typeface="Arial" charset="0"/>
        </a:defRPr>
      </a:lvl6pPr>
      <a:lvl7pPr marL="914400" algn="l" rtl="0" fontAlgn="base">
        <a:lnSpc>
          <a:spcPct val="85000"/>
        </a:lnSpc>
        <a:spcBef>
          <a:spcPct val="0"/>
        </a:spcBef>
        <a:spcAft>
          <a:spcPct val="0"/>
        </a:spcAft>
        <a:defRPr sz="2800" b="1">
          <a:solidFill>
            <a:srgbClr val="003366"/>
          </a:solidFill>
          <a:latin typeface="Arial" charset="0"/>
        </a:defRPr>
      </a:lvl7pPr>
      <a:lvl8pPr marL="1371600" algn="l" rtl="0" fontAlgn="base">
        <a:lnSpc>
          <a:spcPct val="85000"/>
        </a:lnSpc>
        <a:spcBef>
          <a:spcPct val="0"/>
        </a:spcBef>
        <a:spcAft>
          <a:spcPct val="0"/>
        </a:spcAft>
        <a:defRPr sz="2800" b="1">
          <a:solidFill>
            <a:srgbClr val="003366"/>
          </a:solidFill>
          <a:latin typeface="Arial" charset="0"/>
        </a:defRPr>
      </a:lvl8pPr>
      <a:lvl9pPr marL="1828800" algn="l" rtl="0" fontAlgn="base">
        <a:lnSpc>
          <a:spcPct val="85000"/>
        </a:lnSpc>
        <a:spcBef>
          <a:spcPct val="0"/>
        </a:spcBef>
        <a:spcAft>
          <a:spcPct val="0"/>
        </a:spcAft>
        <a:defRPr sz="2800" b="1">
          <a:solidFill>
            <a:srgbClr val="003366"/>
          </a:solidFill>
          <a:latin typeface="Arial" charset="0"/>
        </a:defRPr>
      </a:lvl9pPr>
    </p:titleStyle>
    <p:bodyStyle>
      <a:lvl1pPr marL="228600" indent="-228600" algn="l" rtl="0" eaLnBrk="0" fontAlgn="base" hangingPunct="0">
        <a:spcBef>
          <a:spcPct val="20000"/>
        </a:spcBef>
        <a:spcAft>
          <a:spcPct val="0"/>
        </a:spcAft>
        <a:buClr>
          <a:srgbClr val="FF8E57"/>
        </a:buClr>
        <a:buSzPct val="125000"/>
        <a:buFont typeface="Arial"/>
        <a:buChar char="•"/>
        <a:defRPr sz="2700" b="0">
          <a:solidFill>
            <a:schemeClr val="tx1"/>
          </a:solidFill>
          <a:latin typeface="Arial"/>
          <a:ea typeface="Tahoma" pitchFamily="34" charset="0"/>
          <a:cs typeface="Arial"/>
        </a:defRPr>
      </a:lvl1pPr>
      <a:lvl2pPr marL="457200" indent="-228600" algn="l" rtl="0" eaLnBrk="0" fontAlgn="base" hangingPunct="0">
        <a:spcBef>
          <a:spcPct val="20000"/>
        </a:spcBef>
        <a:spcAft>
          <a:spcPct val="0"/>
        </a:spcAft>
        <a:buClr>
          <a:srgbClr val="FF8E57"/>
        </a:buClr>
        <a:buSzPct val="125000"/>
        <a:buFont typeface="Arial"/>
        <a:buChar char="•"/>
        <a:defRPr sz="2500">
          <a:solidFill>
            <a:schemeClr val="tx1"/>
          </a:solidFill>
          <a:latin typeface="Arial"/>
          <a:ea typeface="Tahoma" pitchFamily="34" charset="0"/>
          <a:cs typeface="Arial"/>
        </a:defRPr>
      </a:lvl2pPr>
      <a:lvl3pPr marL="685800" indent="-228600" algn="l" rtl="0" eaLnBrk="0" fontAlgn="base" hangingPunct="0">
        <a:spcBef>
          <a:spcPct val="20000"/>
        </a:spcBef>
        <a:spcAft>
          <a:spcPct val="0"/>
        </a:spcAft>
        <a:buClr>
          <a:srgbClr val="FF8E57"/>
        </a:buClr>
        <a:buSzPct val="125000"/>
        <a:buFont typeface="Lucida Grande"/>
        <a:buChar char="–"/>
        <a:defRPr sz="2500">
          <a:solidFill>
            <a:schemeClr val="tx1"/>
          </a:solidFill>
          <a:latin typeface="Arial"/>
          <a:ea typeface="Tahoma" pitchFamily="34" charset="0"/>
          <a:cs typeface="Arial"/>
        </a:defRPr>
      </a:lvl3pPr>
      <a:lvl4pPr marL="685800" indent="-228600" algn="l" rtl="0" eaLnBrk="0" fontAlgn="base" hangingPunct="0">
        <a:spcBef>
          <a:spcPct val="20000"/>
        </a:spcBef>
        <a:spcAft>
          <a:spcPct val="0"/>
        </a:spcAft>
        <a:buClr>
          <a:srgbClr val="FF8E57"/>
        </a:buClr>
        <a:buSzPct val="125000"/>
        <a:buFont typeface="Lucida Grande"/>
        <a:buChar char="–"/>
        <a:defRPr sz="2500">
          <a:solidFill>
            <a:schemeClr val="tx1"/>
          </a:solidFill>
          <a:latin typeface="Arial"/>
          <a:ea typeface="Tahoma" pitchFamily="34" charset="0"/>
          <a:cs typeface="Arial"/>
        </a:defRPr>
      </a:lvl4pPr>
      <a:lvl5pPr marL="685800" indent="-228600" algn="l" rtl="0" eaLnBrk="0" fontAlgn="base" hangingPunct="0">
        <a:spcBef>
          <a:spcPct val="20000"/>
        </a:spcBef>
        <a:spcAft>
          <a:spcPct val="0"/>
        </a:spcAft>
        <a:buClr>
          <a:srgbClr val="FF8E57"/>
        </a:buClr>
        <a:buSzPct val="125000"/>
        <a:buFont typeface="Lucida Grande"/>
        <a:buChar char="–"/>
        <a:defRPr sz="2500">
          <a:solidFill>
            <a:schemeClr val="tx1"/>
          </a:solidFill>
          <a:latin typeface="Arial"/>
          <a:ea typeface="Tahoma" pitchFamily="34" charset="0"/>
          <a:cs typeface="Arial"/>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7"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3.pd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8.xml"/><Relationship Id="rId1" Type="http://schemas.openxmlformats.org/officeDocument/2006/relationships/tags" Target="../tags/tag18.xml"/><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bwMode="auto">
          <a:xfrm>
            <a:off x="0" y="0"/>
            <a:ext cx="9144000" cy="4870938"/>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11" name="Rectangle 10"/>
          <p:cNvSpPr/>
          <p:nvPr/>
        </p:nvSpPr>
        <p:spPr bwMode="auto">
          <a:xfrm>
            <a:off x="0" y="5715000"/>
            <a:ext cx="9144000" cy="1143000"/>
          </a:xfrm>
          <a:prstGeom prst="rect">
            <a:avLst/>
          </a:prstGeom>
          <a:solidFill>
            <a:schemeClr val="bg1"/>
          </a:solidFill>
          <a:ln>
            <a:noFill/>
            <a:headEnd type="none" w="med" len="med"/>
            <a:tailEnd type="none" w="med" len="me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p:txBody>
      </p:sp>
      <p:sp>
        <p:nvSpPr>
          <p:cNvPr id="13" name="Rectangle 12"/>
          <p:cNvSpPr/>
          <p:nvPr/>
        </p:nvSpPr>
        <p:spPr bwMode="auto">
          <a:xfrm>
            <a:off x="0" y="4607169"/>
            <a:ext cx="9144000" cy="1107831"/>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cap="all" dirty="0" smtClean="0">
                <a:solidFill>
                  <a:schemeClr val="bg1"/>
                </a:solidFill>
                <a:latin typeface="+mj-lt"/>
              </a:rPr>
              <a:t>[insert Speaker Name</a:t>
            </a:r>
          </a:p>
          <a:p>
            <a:pPr marL="0" marR="0" indent="0" algn="ctr" defTabSz="914400" rtl="0" eaLnBrk="0" fontAlgn="base" latinLnBrk="0" hangingPunct="0">
              <a:lnSpc>
                <a:spcPct val="100000"/>
              </a:lnSpc>
              <a:spcBef>
                <a:spcPct val="0"/>
              </a:spcBef>
              <a:spcAft>
                <a:spcPct val="0"/>
              </a:spcAft>
              <a:buClrTx/>
              <a:buSzTx/>
              <a:buFontTx/>
              <a:buNone/>
              <a:tabLst/>
            </a:pPr>
            <a:r>
              <a:rPr lang="en-US" sz="2000" cap="all" dirty="0" smtClean="0">
                <a:solidFill>
                  <a:schemeClr val="bg1"/>
                </a:solidFill>
                <a:latin typeface="+mj-lt"/>
              </a:rPr>
              <a:t>Date &amp; </a:t>
            </a:r>
          </a:p>
          <a:p>
            <a:pPr marL="0" marR="0" indent="0" algn="ctr" defTabSz="914400" rtl="0" eaLnBrk="0" fontAlgn="base" latinLnBrk="0" hangingPunct="0">
              <a:lnSpc>
                <a:spcPct val="100000"/>
              </a:lnSpc>
              <a:spcBef>
                <a:spcPct val="0"/>
              </a:spcBef>
              <a:spcAft>
                <a:spcPct val="0"/>
              </a:spcAft>
              <a:buClrTx/>
              <a:buSzTx/>
              <a:buFontTx/>
              <a:buNone/>
              <a:tabLst/>
            </a:pPr>
            <a:r>
              <a:rPr lang="en-US" sz="2000" cap="all" dirty="0" smtClean="0">
                <a:solidFill>
                  <a:schemeClr val="bg1"/>
                </a:solidFill>
                <a:latin typeface="+mj-lt"/>
              </a:rPr>
              <a:t>Location here]</a:t>
            </a:r>
            <a:endParaRPr kumimoji="0" lang="en-US" sz="2000" b="0" i="0" u="none" strike="noStrike" cap="all" normalizeH="0" baseline="0" dirty="0" smtClean="0">
              <a:ln>
                <a:noFill/>
              </a:ln>
              <a:solidFill>
                <a:schemeClr val="bg1"/>
              </a:solidFill>
              <a:effectLst/>
              <a:latin typeface="+mj-lt"/>
            </a:endParaRPr>
          </a:p>
        </p:txBody>
      </p:sp>
      <p:pic>
        <p:nvPicPr>
          <p:cNvPr id="15" name="Picture 14"/>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6"/>
              <a:stretch>
                <a:fillRect/>
              </a:stretch>
            </p:blipFill>
          </mc:Choice>
          <mc:Fallback>
            <p:blipFill>
              <a:blip r:embed="rId7"/>
              <a:stretch>
                <a:fillRect/>
              </a:stretch>
            </p:blipFill>
          </mc:Fallback>
        </mc:AlternateContent>
        <p:spPr>
          <a:xfrm>
            <a:off x="844062" y="426270"/>
            <a:ext cx="7614138" cy="3917130"/>
          </a:xfrm>
          <a:prstGeom prst="rect">
            <a:avLst/>
          </a:prstGeom>
        </p:spPr>
      </p:pic>
      <p:sp>
        <p:nvSpPr>
          <p:cNvPr id="16" name="TextBox 15"/>
          <p:cNvSpPr txBox="1"/>
          <p:nvPr/>
        </p:nvSpPr>
        <p:spPr>
          <a:xfrm>
            <a:off x="1125415" y="426368"/>
            <a:ext cx="6963507" cy="2123658"/>
          </a:xfrm>
          <a:prstGeom prst="rect">
            <a:avLst/>
          </a:prstGeom>
          <a:noFill/>
        </p:spPr>
        <p:txBody>
          <a:bodyPr wrap="square" rtlCol="0" anchor="ctr">
            <a:spAutoFit/>
          </a:bodyPr>
          <a:lstStyle/>
          <a:p>
            <a:pPr algn="ctr"/>
            <a:r>
              <a:rPr lang="en-ZA" sz="4400" dirty="0" smtClean="0"/>
              <a:t>Ethics of Tuberculosis Prevention, Care and Control</a:t>
            </a:r>
            <a:endParaRPr lang="en-US" sz="4400" dirty="0">
              <a:solidFill>
                <a:schemeClr val="bg1"/>
              </a:solidFill>
            </a:endParaRPr>
          </a:p>
        </p:txBody>
      </p:sp>
      <p:sp>
        <p:nvSpPr>
          <p:cNvPr id="17" name="TextBox 16"/>
          <p:cNvSpPr txBox="1"/>
          <p:nvPr/>
        </p:nvSpPr>
        <p:spPr>
          <a:xfrm>
            <a:off x="1600200" y="2914618"/>
            <a:ext cx="6488722" cy="1384995"/>
          </a:xfrm>
          <a:prstGeom prst="rect">
            <a:avLst/>
          </a:prstGeom>
          <a:noFill/>
        </p:spPr>
        <p:txBody>
          <a:bodyPr wrap="square" rtlCol="0" anchor="ctr">
            <a:spAutoFit/>
          </a:bodyPr>
          <a:lstStyle/>
          <a:p>
            <a:pPr algn="ctr"/>
            <a:r>
              <a:rPr lang="en-US" sz="2800" b="1" cap="all" dirty="0" smtClean="0">
                <a:solidFill>
                  <a:schemeClr val="accent2">
                    <a:lumMod val="75000"/>
                  </a:schemeClr>
                </a:solidFill>
              </a:rPr>
              <a:t>MODULE 5: Information </a:t>
            </a:r>
            <a:r>
              <a:rPr lang="en-US" sz="2800" b="1" cap="all" dirty="0" err="1" smtClean="0">
                <a:solidFill>
                  <a:schemeClr val="accent2">
                    <a:lumMod val="75000"/>
                  </a:schemeClr>
                </a:solidFill>
              </a:rPr>
              <a:t>counselLing</a:t>
            </a:r>
            <a:r>
              <a:rPr lang="en-US" sz="2800" b="1" cap="all" dirty="0" smtClean="0">
                <a:solidFill>
                  <a:schemeClr val="accent2">
                    <a:lumMod val="75000"/>
                  </a:schemeClr>
                </a:solidFill>
              </a:rPr>
              <a:t> </a:t>
            </a:r>
            <a:r>
              <a:rPr lang="en-US" sz="2800" b="1" cap="all" dirty="0" smtClean="0">
                <a:solidFill>
                  <a:schemeClr val="accent2">
                    <a:lumMod val="75000"/>
                  </a:schemeClr>
                </a:solidFill>
              </a:rPr>
              <a:t>and the role of consent</a:t>
            </a:r>
            <a:endParaRPr lang="en-US" sz="2800" b="1" cap="all" dirty="0">
              <a:solidFill>
                <a:schemeClr val="accent2">
                  <a:lumMod val="75000"/>
                </a:schemeClr>
              </a:solidFill>
            </a:endParaRPr>
          </a:p>
        </p:txBody>
      </p:sp>
      <p:pic>
        <p:nvPicPr>
          <p:cNvPr id="2" name="Picture 1"/>
          <p:cNvPicPr>
            <a:picLocks noChangeAspect="1"/>
          </p:cNvPicPr>
          <p:nvPr/>
        </p:nvPicPr>
        <p:blipFill>
          <a:blip r:embed="rId8">
            <a:extLst>
              <a:ext uri="{28A0092B-C50C-407E-A947-70E740481C1C}">
                <a14:useLocalDpi xmlns="" xmlns:a14="http://schemas.microsoft.com/office/drawing/2010/main" val="0"/>
              </a:ext>
            </a:extLst>
          </a:blip>
          <a:stretch>
            <a:fillRect/>
          </a:stretch>
        </p:blipFill>
        <p:spPr>
          <a:xfrm>
            <a:off x="4000497" y="5996812"/>
            <a:ext cx="4885267" cy="579376"/>
          </a:xfrm>
          <a:prstGeom prst="rect">
            <a:avLst/>
          </a:prstGeom>
        </p:spPr>
      </p:pic>
      <p:sp>
        <p:nvSpPr>
          <p:cNvPr id="3" name="TextBox 2"/>
          <p:cNvSpPr txBox="1"/>
          <p:nvPr/>
        </p:nvSpPr>
        <p:spPr>
          <a:xfrm>
            <a:off x="474134" y="5871001"/>
            <a:ext cx="1744134" cy="830997"/>
          </a:xfrm>
          <a:prstGeom prst="rect">
            <a:avLst/>
          </a:prstGeom>
          <a:noFill/>
        </p:spPr>
        <p:txBody>
          <a:bodyPr wrap="square" rtlCol="0">
            <a:spAutoFit/>
          </a:bodyPr>
          <a:lstStyle/>
          <a:p>
            <a:pPr algn="ctr"/>
            <a:r>
              <a:rPr lang="en-US" sz="1600" dirty="0" smtClean="0"/>
              <a:t>Insert country/ministry logo here</a:t>
            </a:r>
            <a:endParaRPr 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05920"/>
            <a:ext cx="8458200" cy="609600"/>
          </a:xfrm>
        </p:spPr>
        <p:txBody>
          <a:bodyPr>
            <a:noAutofit/>
          </a:bodyPr>
          <a:lstStyle/>
          <a:p>
            <a:r>
              <a:rPr lang="en-US" dirty="0" smtClean="0"/>
              <a:t>Consent around diagnosis in absence of treatment</a:t>
            </a:r>
            <a:endParaRPr lang="en-US" dirty="0"/>
          </a:p>
        </p:txBody>
      </p:sp>
      <p:sp>
        <p:nvSpPr>
          <p:cNvPr id="3" name="Content Placeholder 2"/>
          <p:cNvSpPr>
            <a:spLocks noGrp="1"/>
          </p:cNvSpPr>
          <p:nvPr>
            <p:ph idx="1"/>
          </p:nvPr>
        </p:nvSpPr>
        <p:spPr/>
        <p:txBody>
          <a:bodyPr>
            <a:normAutofit/>
          </a:bodyPr>
          <a:lstStyle/>
          <a:p>
            <a:pPr>
              <a:spcAft>
                <a:spcPts val="600"/>
              </a:spcAft>
            </a:pPr>
            <a:r>
              <a:rPr lang="en-ZA" dirty="0" smtClean="0"/>
              <a:t>For TB testing, a specific consent process is generally not required </a:t>
            </a:r>
          </a:p>
          <a:p>
            <a:pPr marL="228600" lvl="1">
              <a:spcAft>
                <a:spcPts val="600"/>
              </a:spcAft>
            </a:pPr>
            <a:r>
              <a:rPr lang="en-US" b="1" dirty="0" smtClean="0"/>
              <a:t>However, </a:t>
            </a:r>
            <a:r>
              <a:rPr lang="en-ZA" b="1" dirty="0" smtClean="0"/>
              <a:t>implicit consent for diagnostic testing is premised on availability of treatment</a:t>
            </a:r>
            <a:endParaRPr lang="en-US" b="1" dirty="0" smtClean="0"/>
          </a:p>
          <a:p>
            <a:r>
              <a:rPr lang="en-US" dirty="0" smtClean="0"/>
              <a:t>In absence of treatment for drug resistant TB, consent is required for drug suseptibility testing:</a:t>
            </a:r>
          </a:p>
          <a:p>
            <a:pPr lvl="1"/>
            <a:r>
              <a:rPr lang="en-US" dirty="0" smtClean="0"/>
              <a:t>Inform patient of risks </a:t>
            </a:r>
            <a:r>
              <a:rPr lang="en-US" dirty="0"/>
              <a:t>and benefits of testing </a:t>
            </a:r>
          </a:p>
          <a:p>
            <a:pPr lvl="1"/>
            <a:r>
              <a:rPr lang="en-US" dirty="0" smtClean="0"/>
              <a:t>Specifically ask about willingness </a:t>
            </a:r>
            <a:r>
              <a:rPr lang="en-US" dirty="0"/>
              <a:t>to consent </a:t>
            </a:r>
            <a:r>
              <a:rPr lang="en-US" dirty="0" smtClean="0"/>
              <a:t>in the absence of treatment</a:t>
            </a:r>
            <a:endParaRPr lang="en-US" dirty="0"/>
          </a:p>
        </p:txBody>
      </p:sp>
      <p:sp>
        <p:nvSpPr>
          <p:cNvPr id="4" name="Slide Number Placeholder 3"/>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10</a:t>
            </a:fld>
            <a:endParaRPr lang="en-US" dirty="0"/>
          </a:p>
        </p:txBody>
      </p:sp>
    </p:spTree>
    <p:custDataLst>
      <p:tags r:id="rId1"/>
    </p:custDataLst>
    <p:extLst>
      <p:ext uri="{BB962C8B-B14F-4D97-AF65-F5344CB8AC3E}">
        <p14:creationId xmlns="" xmlns:p14="http://schemas.microsoft.com/office/powerpoint/2010/main" val="6751805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When explicit informed consent is needed</a:t>
            </a:r>
            <a:endParaRPr lang="en-US"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644815902"/>
              </p:ext>
            </p:extLst>
          </p:nvPr>
        </p:nvGraphicFramePr>
        <p:xfrm>
          <a:off x="628651" y="1913925"/>
          <a:ext cx="7886700" cy="2862040"/>
        </p:xfrm>
        <a:graphic>
          <a:graphicData uri="http://schemas.openxmlformats.org/drawingml/2006/table">
            <a:tbl>
              <a:tblPr firstRow="1" bandRow="1">
                <a:tableStyleId>{21E4AEA4-8DFA-4A89-87EB-49C32662AFE0}</a:tableStyleId>
              </a:tblPr>
              <a:tblGrid>
                <a:gridCol w="2628900"/>
                <a:gridCol w="2628900"/>
                <a:gridCol w="2628900"/>
              </a:tblGrid>
              <a:tr h="469765">
                <a:tc>
                  <a:txBody>
                    <a:bodyPr/>
                    <a:lstStyle/>
                    <a:p>
                      <a:r>
                        <a:rPr lang="en-ZA" sz="2000" dirty="0" smtClean="0"/>
                        <a:t>Areas</a:t>
                      </a:r>
                      <a:endParaRPr lang="en-US" sz="2000" dirty="0"/>
                    </a:p>
                  </a:txBody>
                  <a:tcPr marL="68580" marR="68580" marT="34290" marB="3429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ZA" sz="2000" dirty="0" smtClean="0"/>
                        <a:t>Yes</a:t>
                      </a:r>
                      <a:endParaRPr lang="en-US" sz="2000" dirty="0" smtClean="0"/>
                    </a:p>
                  </a:txBody>
                  <a:tcPr marL="68580" marR="68580" marT="34290" marB="34290"/>
                </a:tc>
                <a:tc>
                  <a:txBody>
                    <a:bodyPr/>
                    <a:lstStyle/>
                    <a:p>
                      <a:pPr algn="ctr"/>
                      <a:r>
                        <a:rPr lang="en-ZA" sz="2000" dirty="0" smtClean="0"/>
                        <a:t>No</a:t>
                      </a:r>
                      <a:endParaRPr lang="en-US" sz="2000" dirty="0"/>
                    </a:p>
                  </a:txBody>
                  <a:tcPr marL="68580" marR="68580" marT="34290" marB="34290"/>
                </a:tc>
              </a:tr>
              <a:tr h="469765">
                <a:tc>
                  <a:txBody>
                    <a:bodyPr/>
                    <a:lstStyle/>
                    <a:p>
                      <a:r>
                        <a:rPr lang="en-ZA" sz="2000" dirty="0" smtClean="0"/>
                        <a:t>TB Testing</a:t>
                      </a:r>
                      <a:endParaRPr lang="en-US" sz="2000" dirty="0"/>
                    </a:p>
                  </a:txBody>
                  <a:tcPr marL="68580" marR="68580" marT="34290" marB="34290"/>
                </a:tc>
                <a:tc>
                  <a:txBody>
                    <a:bodyPr/>
                    <a:lstStyle/>
                    <a:p>
                      <a:endParaRPr lang="en-US" sz="1400" dirty="0"/>
                    </a:p>
                  </a:txBody>
                  <a:tcPr marL="68580" marR="68580" marT="34290" marB="34290"/>
                </a:tc>
                <a:tc>
                  <a:txBody>
                    <a:bodyPr/>
                    <a:lstStyle/>
                    <a:p>
                      <a:endParaRPr lang="en-US" sz="1400" dirty="0"/>
                    </a:p>
                  </a:txBody>
                  <a:tcPr marL="68580" marR="68580" marT="34290" marB="34290"/>
                </a:tc>
              </a:tr>
              <a:tr h="469765">
                <a:tc>
                  <a:txBody>
                    <a:bodyPr/>
                    <a:lstStyle/>
                    <a:p>
                      <a:r>
                        <a:rPr lang="en-ZA" sz="2000" dirty="0" smtClean="0"/>
                        <a:t>TB Treatment</a:t>
                      </a:r>
                      <a:endParaRPr lang="en-US" sz="2000" dirty="0"/>
                    </a:p>
                  </a:txBody>
                  <a:tcPr marL="68580" marR="68580" marT="34290" marB="34290"/>
                </a:tc>
                <a:tc>
                  <a:txBody>
                    <a:bodyPr/>
                    <a:lstStyle/>
                    <a:p>
                      <a:endParaRPr lang="en-US" sz="1400" dirty="0"/>
                    </a:p>
                  </a:txBody>
                  <a:tcPr marL="68580" marR="68580" marT="34290" marB="34290"/>
                </a:tc>
                <a:tc>
                  <a:txBody>
                    <a:bodyPr/>
                    <a:lstStyle/>
                    <a:p>
                      <a:endParaRPr lang="en-US" sz="1400" dirty="0"/>
                    </a:p>
                  </a:txBody>
                  <a:tcPr marL="68580" marR="68580" marT="34290" marB="34290"/>
                </a:tc>
              </a:tr>
              <a:tr h="960120">
                <a:tc>
                  <a:txBody>
                    <a:bodyPr/>
                    <a:lstStyle/>
                    <a:p>
                      <a:r>
                        <a:rPr lang="en-ZA" sz="2000" dirty="0" smtClean="0"/>
                        <a:t>Drug-susceptibility testing</a:t>
                      </a:r>
                      <a:r>
                        <a:rPr lang="en-ZA" sz="2000" baseline="0" dirty="0" smtClean="0"/>
                        <a:t> in the absence of treatment</a:t>
                      </a:r>
                      <a:endParaRPr lang="en-US" sz="2000" dirty="0"/>
                    </a:p>
                  </a:txBody>
                  <a:tcPr marL="68580" marR="68580" marT="34290" marB="34290"/>
                </a:tc>
                <a:tc>
                  <a:txBody>
                    <a:bodyPr/>
                    <a:lstStyle/>
                    <a:p>
                      <a:endParaRPr lang="en-US" sz="1400" dirty="0"/>
                    </a:p>
                  </a:txBody>
                  <a:tcPr marL="68580" marR="68580" marT="34290" marB="34290"/>
                </a:tc>
                <a:tc>
                  <a:txBody>
                    <a:bodyPr/>
                    <a:lstStyle/>
                    <a:p>
                      <a:endParaRPr lang="en-US" sz="1400" dirty="0"/>
                    </a:p>
                  </a:txBody>
                  <a:tcPr marL="68580" marR="68580" marT="34290" marB="34290"/>
                </a:tc>
              </a:tr>
              <a:tr h="469765">
                <a:tc>
                  <a:txBody>
                    <a:bodyPr/>
                    <a:lstStyle/>
                    <a:p>
                      <a:r>
                        <a:rPr lang="en-ZA" sz="2000" dirty="0" smtClean="0"/>
                        <a:t>Research</a:t>
                      </a:r>
                      <a:endParaRPr lang="en-US" sz="2000" dirty="0"/>
                    </a:p>
                  </a:txBody>
                  <a:tcPr marL="68580" marR="68580" marT="34290" marB="34290"/>
                </a:tc>
                <a:tc>
                  <a:txBody>
                    <a:bodyPr/>
                    <a:lstStyle/>
                    <a:p>
                      <a:endParaRPr lang="en-US" sz="1400" dirty="0"/>
                    </a:p>
                  </a:txBody>
                  <a:tcPr marL="68580" marR="68580" marT="34290" marB="34290"/>
                </a:tc>
                <a:tc>
                  <a:txBody>
                    <a:bodyPr/>
                    <a:lstStyle/>
                    <a:p>
                      <a:endParaRPr lang="en-US" sz="1400" dirty="0"/>
                    </a:p>
                  </a:txBody>
                  <a:tcPr marL="68580" marR="68580" marT="34290" marB="34290"/>
                </a:tc>
              </a:tr>
            </a:tbl>
          </a:graphicData>
        </a:graphic>
      </p:graphicFrame>
      <p:pic>
        <p:nvPicPr>
          <p:cNvPr id="8" name="Picture 7"/>
          <p:cNvPicPr>
            <a:picLocks noChangeAspect="1"/>
          </p:cNvPicPr>
          <p:nvPr/>
        </p:nvPicPr>
        <p:blipFill>
          <a:blip r:embed="rId3" cstate="print"/>
          <a:stretch>
            <a:fillRect/>
          </a:stretch>
        </p:blipFill>
        <p:spPr>
          <a:xfrm>
            <a:off x="7018092" y="2939620"/>
            <a:ext cx="426805" cy="426805"/>
          </a:xfrm>
          <a:prstGeom prst="rect">
            <a:avLst/>
          </a:prstGeom>
        </p:spPr>
      </p:pic>
      <p:pic>
        <p:nvPicPr>
          <p:cNvPr id="11" name="Picture 10"/>
          <p:cNvPicPr>
            <a:picLocks noChangeAspect="1"/>
          </p:cNvPicPr>
          <p:nvPr/>
        </p:nvPicPr>
        <p:blipFill>
          <a:blip r:embed="rId3" cstate="print"/>
          <a:stretch>
            <a:fillRect/>
          </a:stretch>
        </p:blipFill>
        <p:spPr>
          <a:xfrm>
            <a:off x="4358596" y="4394180"/>
            <a:ext cx="426805" cy="426805"/>
          </a:xfrm>
          <a:prstGeom prst="rect">
            <a:avLst/>
          </a:prstGeom>
        </p:spPr>
      </p:pic>
      <p:pic>
        <p:nvPicPr>
          <p:cNvPr id="12" name="Picture 11"/>
          <p:cNvPicPr>
            <a:picLocks noChangeAspect="1"/>
          </p:cNvPicPr>
          <p:nvPr/>
        </p:nvPicPr>
        <p:blipFill>
          <a:blip r:embed="rId3" cstate="print"/>
          <a:stretch>
            <a:fillRect/>
          </a:stretch>
        </p:blipFill>
        <p:spPr>
          <a:xfrm>
            <a:off x="4358597" y="3680345"/>
            <a:ext cx="426805" cy="426805"/>
          </a:xfrm>
          <a:prstGeom prst="rect">
            <a:avLst/>
          </a:prstGeom>
        </p:spPr>
      </p:pic>
      <p:sp>
        <p:nvSpPr>
          <p:cNvPr id="13" name="Rectangle 12"/>
          <p:cNvSpPr/>
          <p:nvPr/>
        </p:nvSpPr>
        <p:spPr>
          <a:xfrm>
            <a:off x="3818268" y="5793001"/>
            <a:ext cx="4697083" cy="415498"/>
          </a:xfrm>
          <a:prstGeom prst="rect">
            <a:avLst/>
          </a:prstGeom>
        </p:spPr>
        <p:txBody>
          <a:bodyPr wrap="square">
            <a:spAutoFit/>
          </a:bodyPr>
          <a:lstStyle/>
          <a:p>
            <a:r>
              <a:rPr lang="en-ZA" sz="900" i="1" dirty="0"/>
              <a:t>World Health </a:t>
            </a:r>
            <a:r>
              <a:rPr lang="en-ZA" sz="900" i="1" dirty="0" smtClean="0"/>
              <a:t>Organization. </a:t>
            </a:r>
            <a:r>
              <a:rPr lang="en-ZA" sz="900" i="1" dirty="0"/>
              <a:t>Guidance on ethics of tuberculosis prevention, care and control. </a:t>
            </a:r>
            <a:r>
              <a:rPr lang="en-ZA" sz="1200" i="1" dirty="0"/>
              <a:t>2010</a:t>
            </a:r>
          </a:p>
        </p:txBody>
      </p:sp>
      <p:sp>
        <p:nvSpPr>
          <p:cNvPr id="14" name="Slide Number Placeholder 13"/>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11</a:t>
            </a:fld>
            <a:endParaRPr lang="en-US" dirty="0"/>
          </a:p>
        </p:txBody>
      </p:sp>
      <p:pic>
        <p:nvPicPr>
          <p:cNvPr id="15" name="Picture 14"/>
          <p:cNvPicPr>
            <a:picLocks noChangeAspect="1"/>
          </p:cNvPicPr>
          <p:nvPr/>
        </p:nvPicPr>
        <p:blipFill>
          <a:blip r:embed="rId3" cstate="print"/>
          <a:stretch>
            <a:fillRect/>
          </a:stretch>
        </p:blipFill>
        <p:spPr>
          <a:xfrm>
            <a:off x="7018092" y="2512814"/>
            <a:ext cx="426805" cy="426805"/>
          </a:xfrm>
          <a:prstGeom prst="rect">
            <a:avLst/>
          </a:prstGeom>
        </p:spPr>
      </p:pic>
    </p:spTree>
    <p:extLst>
      <p:ext uri="{BB962C8B-B14F-4D97-AF65-F5344CB8AC3E}">
        <p14:creationId xmlns="" xmlns:p14="http://schemas.microsoft.com/office/powerpoint/2010/main" val="3802259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327" y="408116"/>
            <a:ext cx="8954814" cy="609600"/>
          </a:xfrm>
        </p:spPr>
        <p:txBody>
          <a:bodyPr>
            <a:noAutofit/>
          </a:bodyPr>
          <a:lstStyle/>
          <a:p>
            <a:r>
              <a:rPr lang="en-ZA" dirty="0"/>
              <a:t>Disclosure about process for contact notification:</a:t>
            </a:r>
            <a:br>
              <a:rPr lang="en-ZA" dirty="0"/>
            </a:br>
            <a:r>
              <a:rPr lang="en-ZA" dirty="0"/>
              <a:t>Mandatory case-reporting system</a:t>
            </a:r>
            <a:endParaRPr lang="en-US" dirty="0"/>
          </a:p>
        </p:txBody>
      </p:sp>
      <p:sp>
        <p:nvSpPr>
          <p:cNvPr id="3" name="Content Placeholder 2"/>
          <p:cNvSpPr>
            <a:spLocks noGrp="1"/>
          </p:cNvSpPr>
          <p:nvPr>
            <p:ph idx="1"/>
          </p:nvPr>
        </p:nvSpPr>
        <p:spPr>
          <a:xfrm>
            <a:off x="628650" y="1639487"/>
            <a:ext cx="7886700" cy="2203578"/>
          </a:xfrm>
        </p:spPr>
        <p:txBody>
          <a:bodyPr>
            <a:normAutofit/>
          </a:bodyPr>
          <a:lstStyle/>
          <a:p>
            <a:r>
              <a:rPr lang="en-US" dirty="0" smtClean="0"/>
              <a:t>Notification may trigger </a:t>
            </a:r>
            <a:r>
              <a:rPr lang="en-US" dirty="0"/>
              <a:t>a public health intervention </a:t>
            </a:r>
            <a:endParaRPr lang="en-US" dirty="0" smtClean="0"/>
          </a:p>
          <a:p>
            <a:r>
              <a:rPr lang="en-US" dirty="0" smtClean="0"/>
              <a:t>Determine identity </a:t>
            </a:r>
            <a:r>
              <a:rPr lang="en-US" dirty="0"/>
              <a:t>of close personal </a:t>
            </a:r>
            <a:r>
              <a:rPr lang="en-US" dirty="0" smtClean="0"/>
              <a:t>contacts</a:t>
            </a:r>
          </a:p>
          <a:p>
            <a:r>
              <a:rPr lang="en-US" dirty="0" smtClean="0"/>
              <a:t>Contacts </a:t>
            </a:r>
            <a:r>
              <a:rPr lang="en-US" dirty="0"/>
              <a:t>are </a:t>
            </a:r>
            <a:r>
              <a:rPr lang="en-US" dirty="0" smtClean="0"/>
              <a:t>notified </a:t>
            </a:r>
            <a:r>
              <a:rPr lang="en-US" dirty="0"/>
              <a:t>of their risk of </a:t>
            </a:r>
            <a:r>
              <a:rPr lang="en-US" dirty="0" smtClean="0"/>
              <a:t>infection</a:t>
            </a:r>
          </a:p>
        </p:txBody>
      </p:sp>
      <p:sp>
        <p:nvSpPr>
          <p:cNvPr id="4" name="Rounded Rectangle 3"/>
          <p:cNvSpPr/>
          <p:nvPr/>
        </p:nvSpPr>
        <p:spPr>
          <a:xfrm>
            <a:off x="961410" y="3843065"/>
            <a:ext cx="7221179" cy="1655891"/>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spcAft>
                <a:spcPts val="600"/>
              </a:spcAft>
            </a:pPr>
            <a:r>
              <a:rPr lang="en-US" sz="1800" u="sng" dirty="0"/>
              <a:t>Healthcare worker responsibility:</a:t>
            </a:r>
          </a:p>
          <a:p>
            <a:pPr marL="257175" indent="-257175">
              <a:buFont typeface="Arial" panose="020B0604020202020204" pitchFamily="34" charset="0"/>
              <a:buChar char="•"/>
            </a:pPr>
            <a:r>
              <a:rPr lang="en-US" sz="1800" dirty="0"/>
              <a:t>Explain process to patients </a:t>
            </a:r>
          </a:p>
          <a:p>
            <a:pPr marL="257175" indent="-257175">
              <a:buFont typeface="Arial" panose="020B0604020202020204" pitchFamily="34" charset="0"/>
              <a:buChar char="•"/>
            </a:pPr>
            <a:r>
              <a:rPr lang="en-US" sz="1800" dirty="0"/>
              <a:t>Seek to enlist patient’s cooperation in identification and notification of contacts</a:t>
            </a:r>
          </a:p>
          <a:p>
            <a:pPr algn="ctr"/>
            <a:endParaRPr lang="en-US" sz="1800" dirty="0"/>
          </a:p>
        </p:txBody>
      </p:sp>
      <p:sp>
        <p:nvSpPr>
          <p:cNvPr id="5" name="Slide Number Placeholder 4"/>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12</a:t>
            </a:fld>
            <a:endParaRPr lang="en-US" dirty="0"/>
          </a:p>
        </p:txBody>
      </p:sp>
    </p:spTree>
    <p:custDataLst>
      <p:tags r:id="rId1"/>
    </p:custDataLst>
    <p:extLst>
      <p:ext uri="{BB962C8B-B14F-4D97-AF65-F5344CB8AC3E}">
        <p14:creationId xmlns="" xmlns:p14="http://schemas.microsoft.com/office/powerpoint/2010/main" val="33623241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74389"/>
            <a:ext cx="8515350" cy="609600"/>
          </a:xfrm>
        </p:spPr>
        <p:txBody>
          <a:bodyPr>
            <a:noAutofit/>
          </a:bodyPr>
          <a:lstStyle/>
          <a:p>
            <a:r>
              <a:rPr lang="en-ZA" sz="3000" dirty="0"/>
              <a:t>Disclosure about process for contact </a:t>
            </a:r>
            <a:r>
              <a:rPr lang="en-ZA" sz="3000" dirty="0" smtClean="0"/>
              <a:t>notification: No </a:t>
            </a:r>
            <a:r>
              <a:rPr lang="en-ZA" sz="3000" dirty="0"/>
              <a:t>case-reporting or contact tracing system</a:t>
            </a:r>
            <a:endParaRPr lang="en-US" sz="3000" dirty="0"/>
          </a:p>
        </p:txBody>
      </p:sp>
      <p:sp>
        <p:nvSpPr>
          <p:cNvPr id="3" name="Content Placeholder 2"/>
          <p:cNvSpPr>
            <a:spLocks noGrp="1"/>
          </p:cNvSpPr>
          <p:nvPr>
            <p:ph idx="1"/>
          </p:nvPr>
        </p:nvSpPr>
        <p:spPr>
          <a:xfrm>
            <a:off x="628650" y="2353081"/>
            <a:ext cx="7886700" cy="3263504"/>
          </a:xfrm>
        </p:spPr>
        <p:txBody>
          <a:bodyPr>
            <a:normAutofit/>
          </a:bodyPr>
          <a:lstStyle/>
          <a:p>
            <a:pPr>
              <a:spcAft>
                <a:spcPts val="600"/>
              </a:spcAft>
            </a:pPr>
            <a:r>
              <a:rPr lang="en-US" dirty="0" smtClean="0"/>
              <a:t>Patients should </a:t>
            </a:r>
            <a:r>
              <a:rPr lang="en-US" dirty="0"/>
              <a:t>be encouraged to notify their contacts </a:t>
            </a:r>
            <a:r>
              <a:rPr lang="en-US" dirty="0" smtClean="0"/>
              <a:t>themselves</a:t>
            </a:r>
          </a:p>
          <a:p>
            <a:r>
              <a:rPr lang="en-US" dirty="0" smtClean="0"/>
              <a:t>TB </a:t>
            </a:r>
            <a:r>
              <a:rPr lang="en-US" dirty="0"/>
              <a:t>programmes should </a:t>
            </a:r>
            <a:r>
              <a:rPr lang="en-US" dirty="0" smtClean="0"/>
              <a:t>provide assistance </a:t>
            </a:r>
            <a:r>
              <a:rPr lang="en-US" dirty="0"/>
              <a:t>and support to </a:t>
            </a:r>
            <a:r>
              <a:rPr lang="en-US" dirty="0" smtClean="0"/>
              <a:t>patients</a:t>
            </a:r>
            <a:endParaRPr lang="en-US" dirty="0"/>
          </a:p>
        </p:txBody>
      </p:sp>
      <p:sp>
        <p:nvSpPr>
          <p:cNvPr id="4" name="Slide Number Placeholder 3"/>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13</a:t>
            </a:fld>
            <a:endParaRPr lang="en-US" dirty="0"/>
          </a:p>
        </p:txBody>
      </p:sp>
    </p:spTree>
    <p:custDataLst>
      <p:tags r:id="rId1"/>
    </p:custDataLst>
    <p:extLst>
      <p:ext uri="{BB962C8B-B14F-4D97-AF65-F5344CB8AC3E}">
        <p14:creationId xmlns="" xmlns:p14="http://schemas.microsoft.com/office/powerpoint/2010/main" val="2413774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304" y="-138883"/>
            <a:ext cx="7886700" cy="1325563"/>
          </a:xfrm>
        </p:spPr>
        <p:txBody>
          <a:bodyPr/>
          <a:lstStyle/>
          <a:p>
            <a:pPr algn="ctr"/>
            <a:r>
              <a:rPr lang="en-ZA" dirty="0" smtClean="0"/>
              <a:t>Think about…</a:t>
            </a:r>
            <a:endParaRPr lang="en-US" dirty="0"/>
          </a:p>
        </p:txBody>
      </p:sp>
      <p:sp>
        <p:nvSpPr>
          <p:cNvPr id="3" name="Content Placeholder 2"/>
          <p:cNvSpPr>
            <a:spLocks noGrp="1"/>
          </p:cNvSpPr>
          <p:nvPr>
            <p:ph idx="1"/>
          </p:nvPr>
        </p:nvSpPr>
        <p:spPr>
          <a:xfrm>
            <a:off x="628649" y="1851342"/>
            <a:ext cx="7886700" cy="1069975"/>
          </a:xfrm>
        </p:spPr>
        <p:txBody>
          <a:bodyPr>
            <a:normAutofit fontScale="85000" lnSpcReduction="10000"/>
          </a:bodyPr>
          <a:lstStyle/>
          <a:p>
            <a:pPr marL="0" indent="0">
              <a:buNone/>
            </a:pPr>
            <a:r>
              <a:rPr lang="en-US" dirty="0" smtClean="0"/>
              <a:t>Explore the reasons why a patient with TB would not want to participate </a:t>
            </a:r>
            <a:r>
              <a:rPr lang="en-US" dirty="0"/>
              <a:t>in the process of contact identification and </a:t>
            </a:r>
            <a:r>
              <a:rPr lang="en-US" dirty="0" smtClean="0"/>
              <a:t>notification and generate possible solutions</a:t>
            </a:r>
            <a:endParaRPr lang="en-US" dirty="0"/>
          </a:p>
        </p:txBody>
      </p:sp>
      <p:graphicFrame>
        <p:nvGraphicFramePr>
          <p:cNvPr id="4" name="Table 3"/>
          <p:cNvGraphicFramePr>
            <a:graphicFrameLocks noGrp="1"/>
          </p:cNvGraphicFramePr>
          <p:nvPr>
            <p:extLst>
              <p:ext uri="{D42A27DB-BD31-4B8C-83A1-F6EECF244321}">
                <p14:modId xmlns="" xmlns:p14="http://schemas.microsoft.com/office/powerpoint/2010/main" val="1835718093"/>
              </p:ext>
            </p:extLst>
          </p:nvPr>
        </p:nvGraphicFramePr>
        <p:xfrm>
          <a:off x="628649" y="3263285"/>
          <a:ext cx="8029354" cy="2661980"/>
        </p:xfrm>
        <a:graphic>
          <a:graphicData uri="http://schemas.openxmlformats.org/drawingml/2006/table">
            <a:tbl>
              <a:tblPr firstRow="1" bandRow="1">
                <a:tableStyleId>{5C22544A-7EE6-4342-B048-85BDC9FD1C3A}</a:tableStyleId>
              </a:tblPr>
              <a:tblGrid>
                <a:gridCol w="4014677"/>
                <a:gridCol w="4014677"/>
              </a:tblGrid>
              <a:tr h="549590">
                <a:tc>
                  <a:txBody>
                    <a:bodyPr/>
                    <a:lstStyle/>
                    <a:p>
                      <a:pPr algn="ctr"/>
                      <a:r>
                        <a:rPr lang="en-ZA" sz="2800" dirty="0" smtClean="0">
                          <a:solidFill>
                            <a:schemeClr val="accent6">
                              <a:lumMod val="75000"/>
                            </a:schemeClr>
                          </a:solidFill>
                        </a:rPr>
                        <a:t>Reason</a:t>
                      </a:r>
                      <a:endParaRPr lang="en-US" sz="2800" dirty="0">
                        <a:solidFill>
                          <a:schemeClr val="accent6">
                            <a:lumMod val="75000"/>
                          </a:schemeClr>
                        </a:solidFill>
                      </a:endParaRPr>
                    </a:p>
                  </a:txBody>
                  <a:tcPr marL="68580" marR="68580"/>
                </a:tc>
                <a:tc>
                  <a:txBody>
                    <a:bodyPr/>
                    <a:lstStyle/>
                    <a:p>
                      <a:pPr algn="ctr"/>
                      <a:r>
                        <a:rPr lang="en-ZA" sz="2800" dirty="0" smtClean="0">
                          <a:solidFill>
                            <a:schemeClr val="accent6">
                              <a:lumMod val="75000"/>
                            </a:schemeClr>
                          </a:solidFill>
                        </a:rPr>
                        <a:t>Possible Solution</a:t>
                      </a:r>
                      <a:endParaRPr lang="en-US" sz="2800" dirty="0">
                        <a:solidFill>
                          <a:schemeClr val="accent6">
                            <a:lumMod val="75000"/>
                          </a:schemeClr>
                        </a:solidFill>
                      </a:endParaRPr>
                    </a:p>
                  </a:txBody>
                  <a:tcPr marL="68580" marR="68580"/>
                </a:tc>
              </a:tr>
              <a:tr h="422478">
                <a:tc>
                  <a:txBody>
                    <a:bodyPr/>
                    <a:lstStyle/>
                    <a:p>
                      <a:endParaRPr lang="en-US" dirty="0"/>
                    </a:p>
                  </a:txBody>
                  <a:tcPr marL="68580" marR="68580"/>
                </a:tc>
                <a:tc>
                  <a:txBody>
                    <a:bodyPr/>
                    <a:lstStyle/>
                    <a:p>
                      <a:endParaRPr lang="en-US" dirty="0"/>
                    </a:p>
                  </a:txBody>
                  <a:tcPr marL="68580" marR="68580"/>
                </a:tc>
              </a:tr>
              <a:tr h="422478">
                <a:tc>
                  <a:txBody>
                    <a:bodyPr/>
                    <a:lstStyle/>
                    <a:p>
                      <a:endParaRPr lang="en-US" dirty="0"/>
                    </a:p>
                  </a:txBody>
                  <a:tcPr marL="68580" marR="68580"/>
                </a:tc>
                <a:tc>
                  <a:txBody>
                    <a:bodyPr/>
                    <a:lstStyle/>
                    <a:p>
                      <a:endParaRPr lang="en-US" dirty="0"/>
                    </a:p>
                  </a:txBody>
                  <a:tcPr marL="68580" marR="68580"/>
                </a:tc>
              </a:tr>
              <a:tr h="422478">
                <a:tc>
                  <a:txBody>
                    <a:bodyPr/>
                    <a:lstStyle/>
                    <a:p>
                      <a:endParaRPr lang="en-US"/>
                    </a:p>
                  </a:txBody>
                  <a:tcPr marL="68580" marR="68580"/>
                </a:tc>
                <a:tc>
                  <a:txBody>
                    <a:bodyPr/>
                    <a:lstStyle/>
                    <a:p>
                      <a:endParaRPr lang="en-US" sz="2000" dirty="0"/>
                    </a:p>
                  </a:txBody>
                  <a:tcPr marL="68580" marR="68580"/>
                </a:tc>
              </a:tr>
              <a:tr h="422478">
                <a:tc>
                  <a:txBody>
                    <a:bodyPr/>
                    <a:lstStyle/>
                    <a:p>
                      <a:endParaRPr lang="en-US"/>
                    </a:p>
                  </a:txBody>
                  <a:tcPr marL="68580" marR="68580"/>
                </a:tc>
                <a:tc>
                  <a:txBody>
                    <a:bodyPr/>
                    <a:lstStyle/>
                    <a:p>
                      <a:endParaRPr lang="en-US" sz="2000" dirty="0"/>
                    </a:p>
                  </a:txBody>
                  <a:tcPr marL="68580" marR="68580"/>
                </a:tc>
              </a:tr>
              <a:tr h="422478">
                <a:tc>
                  <a:txBody>
                    <a:bodyPr/>
                    <a:lstStyle/>
                    <a:p>
                      <a:endParaRPr lang="en-US"/>
                    </a:p>
                  </a:txBody>
                  <a:tcPr marL="68580" marR="68580"/>
                </a:tc>
                <a:tc>
                  <a:txBody>
                    <a:bodyPr/>
                    <a:lstStyle/>
                    <a:p>
                      <a:endParaRPr lang="en-US" sz="2000" dirty="0"/>
                    </a:p>
                  </a:txBody>
                  <a:tcPr marL="68580" marR="68580"/>
                </a:tc>
              </a:tr>
            </a:tbl>
          </a:graphicData>
        </a:graphic>
      </p:graphicFrame>
      <p:sp>
        <p:nvSpPr>
          <p:cNvPr id="5" name="TextBox 4"/>
          <p:cNvSpPr txBox="1"/>
          <p:nvPr/>
        </p:nvSpPr>
        <p:spPr>
          <a:xfrm>
            <a:off x="132018" y="894293"/>
            <a:ext cx="2145356" cy="584775"/>
          </a:xfrm>
          <a:prstGeom prst="rect">
            <a:avLst/>
          </a:prstGeom>
          <a:ln w="19050">
            <a:solidFill>
              <a:srgbClr val="00B050"/>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3200" b="1" dirty="0" smtClean="0">
                <a:solidFill>
                  <a:srgbClr val="00B0F0"/>
                </a:solidFill>
                <a:latin typeface="Ben's Handwriting" panose="02000603000000000000" pitchFamily="2" charset="0"/>
              </a:rPr>
              <a:t>PLENARY</a:t>
            </a:r>
            <a:endParaRPr lang="en-GB" sz="3200" b="1" dirty="0">
              <a:solidFill>
                <a:srgbClr val="00B0F0"/>
              </a:solidFill>
              <a:latin typeface="Ben's Handwriting" panose="02000603000000000000" pitchFamily="2" charset="0"/>
            </a:endParaRPr>
          </a:p>
        </p:txBody>
      </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BCD93D1D-70F6-4C67-B6E2-2E5983250BBD}" type="slidenum">
              <a:rPr lang="en-US" smtClean="0"/>
              <a:pPr/>
              <a:t>14</a:t>
            </a:fld>
            <a:endParaRPr lang="en-US" dirty="0"/>
          </a:p>
        </p:txBody>
      </p:sp>
    </p:spTree>
    <p:custDataLst>
      <p:tags r:id="rId1"/>
    </p:custDataLst>
    <p:extLst>
      <p:ext uri="{BB962C8B-B14F-4D97-AF65-F5344CB8AC3E}">
        <p14:creationId xmlns="" xmlns:p14="http://schemas.microsoft.com/office/powerpoint/2010/main" val="335956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Non-disclosure of patient status</a:t>
            </a:r>
            <a:endParaRPr lang="en-US" dirty="0"/>
          </a:p>
        </p:txBody>
      </p:sp>
      <p:sp>
        <p:nvSpPr>
          <p:cNvPr id="3" name="Content Placeholder 2"/>
          <p:cNvSpPr>
            <a:spLocks noGrp="1"/>
          </p:cNvSpPr>
          <p:nvPr>
            <p:ph idx="1"/>
          </p:nvPr>
        </p:nvSpPr>
        <p:spPr/>
        <p:txBody>
          <a:bodyPr>
            <a:normAutofit fontScale="77500" lnSpcReduction="20000"/>
          </a:bodyPr>
          <a:lstStyle/>
          <a:p>
            <a:pPr>
              <a:spcAft>
                <a:spcPts val="600"/>
              </a:spcAft>
            </a:pPr>
            <a:r>
              <a:rPr lang="en-ZA" dirty="0" smtClean="0"/>
              <a:t>Ethical and human rights standard is to protect the confidentiality of the patient</a:t>
            </a:r>
          </a:p>
          <a:p>
            <a:pPr>
              <a:spcAft>
                <a:spcPts val="600"/>
              </a:spcAft>
            </a:pPr>
            <a:r>
              <a:rPr lang="en-ZA" dirty="0" smtClean="0"/>
              <a:t>Contact identification and notification CAN be carried out without disclosing name of the patient</a:t>
            </a:r>
          </a:p>
          <a:p>
            <a:pPr>
              <a:spcAft>
                <a:spcPts val="600"/>
              </a:spcAft>
            </a:pPr>
            <a:r>
              <a:rPr lang="en-US" dirty="0" smtClean="0"/>
              <a:t>Non-consensual </a:t>
            </a:r>
            <a:r>
              <a:rPr lang="en-US" dirty="0"/>
              <a:t>disclosure </a:t>
            </a:r>
            <a:r>
              <a:rPr lang="en-US" dirty="0" smtClean="0"/>
              <a:t>of </a:t>
            </a:r>
            <a:r>
              <a:rPr lang="en-US" dirty="0"/>
              <a:t>the patient’s health status to a third party </a:t>
            </a:r>
            <a:r>
              <a:rPr lang="en-US" dirty="0" smtClean="0"/>
              <a:t>violates the patient’s right </a:t>
            </a:r>
            <a:r>
              <a:rPr lang="en-US" dirty="0"/>
              <a:t>to </a:t>
            </a:r>
            <a:r>
              <a:rPr lang="en-US" dirty="0" smtClean="0"/>
              <a:t>confidentiality</a:t>
            </a:r>
          </a:p>
          <a:p>
            <a:pPr>
              <a:spcAft>
                <a:spcPts val="600"/>
              </a:spcAft>
            </a:pPr>
            <a:r>
              <a:rPr lang="en-US" dirty="0" smtClean="0"/>
              <a:t>Disclosure of status can have significant impact on patient due to stigma and can impact patient’s relationship with health care providers</a:t>
            </a:r>
          </a:p>
          <a:p>
            <a:r>
              <a:rPr lang="en-US" dirty="0" smtClean="0"/>
              <a:t>However:</a:t>
            </a:r>
          </a:p>
          <a:p>
            <a:pPr lvl="1"/>
            <a:r>
              <a:rPr lang="en-US" dirty="0" smtClean="0"/>
              <a:t>Third party’s right to life may be seriously threatened if patient has infectious TB, especially if it is a drug-resistant strain</a:t>
            </a:r>
          </a:p>
          <a:p>
            <a:pPr lvl="1"/>
            <a:r>
              <a:rPr lang="en-ZA" dirty="0" smtClean="0"/>
              <a:t>Consider rights of the individual patient vs. rights of the patient’s contacts/public</a:t>
            </a:r>
          </a:p>
          <a:p>
            <a:endParaRPr lang="en-US" dirty="0" smtClean="0"/>
          </a:p>
        </p:txBody>
      </p:sp>
      <p:sp>
        <p:nvSpPr>
          <p:cNvPr id="4" name="Slide Number Placeholder 3"/>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15</a:t>
            </a:fld>
            <a:endParaRPr lang="en-US" dirty="0"/>
          </a:p>
        </p:txBody>
      </p:sp>
    </p:spTree>
    <p:custDataLst>
      <p:tags r:id="rId1"/>
    </p:custDataLst>
    <p:extLst>
      <p:ext uri="{BB962C8B-B14F-4D97-AF65-F5344CB8AC3E}">
        <p14:creationId xmlns="" xmlns:p14="http://schemas.microsoft.com/office/powerpoint/2010/main" val="7110956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Justification for non-consensual disclosure*</a:t>
            </a:r>
            <a:endParaRPr lang="en-US" dirty="0"/>
          </a:p>
        </p:txBody>
      </p:sp>
      <p:sp>
        <p:nvSpPr>
          <p:cNvPr id="3" name="Content Placeholder 2"/>
          <p:cNvSpPr>
            <a:spLocks noGrp="1"/>
          </p:cNvSpPr>
          <p:nvPr>
            <p:ph idx="1"/>
          </p:nvPr>
        </p:nvSpPr>
        <p:spPr>
          <a:xfrm>
            <a:off x="628650" y="2921273"/>
            <a:ext cx="7886700" cy="2836938"/>
          </a:xfrm>
        </p:spPr>
        <p:txBody>
          <a:bodyPr>
            <a:normAutofit fontScale="70000" lnSpcReduction="20000"/>
          </a:bodyPr>
          <a:lstStyle/>
          <a:p>
            <a:pPr marL="128588" indent="-128588">
              <a:spcAft>
                <a:spcPts val="600"/>
              </a:spcAft>
            </a:pPr>
            <a:r>
              <a:rPr lang="en-US" dirty="0" smtClean="0"/>
              <a:t>Guided by obligation </a:t>
            </a:r>
            <a:r>
              <a:rPr lang="en-US" dirty="0"/>
              <a:t>to protect the lives of others </a:t>
            </a:r>
            <a:endParaRPr lang="en-US" dirty="0" smtClean="0"/>
          </a:p>
          <a:p>
            <a:pPr marL="128588" indent="-128588">
              <a:spcAft>
                <a:spcPts val="600"/>
              </a:spcAft>
            </a:pPr>
            <a:r>
              <a:rPr lang="en-US" dirty="0" smtClean="0"/>
              <a:t>Viewed </a:t>
            </a:r>
            <a:r>
              <a:rPr lang="en-US" dirty="0"/>
              <a:t>as a last-resort </a:t>
            </a:r>
            <a:r>
              <a:rPr lang="en-US" dirty="0" smtClean="0"/>
              <a:t>option</a:t>
            </a:r>
          </a:p>
          <a:p>
            <a:pPr marL="128588" indent="-128588">
              <a:spcAft>
                <a:spcPts val="600"/>
              </a:spcAft>
            </a:pPr>
            <a:r>
              <a:rPr lang="en-US" dirty="0" smtClean="0"/>
              <a:t>Only  when there is a  significant risk </a:t>
            </a:r>
            <a:r>
              <a:rPr lang="en-US" dirty="0"/>
              <a:t>of </a:t>
            </a:r>
            <a:r>
              <a:rPr lang="en-US" dirty="0" smtClean="0"/>
              <a:t>infection to others if status is not disclosed and limited to those who need to know in order to protect their own health or health of others</a:t>
            </a:r>
            <a:endParaRPr lang="en-US" dirty="0"/>
          </a:p>
          <a:p>
            <a:pPr marL="128588" indent="-128588">
              <a:spcAft>
                <a:spcPts val="600"/>
              </a:spcAft>
            </a:pPr>
            <a:r>
              <a:rPr lang="en-US" dirty="0"/>
              <a:t>Public health authorities and TB programmes should develop clear </a:t>
            </a:r>
            <a:r>
              <a:rPr lang="en-US" dirty="0" smtClean="0"/>
              <a:t>policies governing non-consensual disclosure</a:t>
            </a:r>
          </a:p>
          <a:p>
            <a:pPr marL="128588" indent="-128588">
              <a:spcAft>
                <a:spcPts val="600"/>
              </a:spcAft>
            </a:pPr>
            <a:r>
              <a:rPr lang="en-US" dirty="0" smtClean="0"/>
              <a:t>Patient notification to take place </a:t>
            </a:r>
            <a:r>
              <a:rPr lang="en-US" dirty="0"/>
              <a:t>before any non-consensual disclosure is carried </a:t>
            </a:r>
            <a:r>
              <a:rPr lang="en-US" dirty="0" smtClean="0"/>
              <a:t>out</a:t>
            </a:r>
            <a:endParaRPr lang="en-US" dirty="0"/>
          </a:p>
        </p:txBody>
      </p:sp>
      <p:sp>
        <p:nvSpPr>
          <p:cNvPr id="4" name="Rounded Rectangle 3"/>
          <p:cNvSpPr/>
          <p:nvPr/>
        </p:nvSpPr>
        <p:spPr>
          <a:xfrm>
            <a:off x="628650" y="1944495"/>
            <a:ext cx="7886700" cy="80288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100" dirty="0"/>
              <a:t>*Non-consensual disclosure: informing a third party about a patient’s status without his or her consent</a:t>
            </a:r>
            <a:endParaRPr lang="en-ZA" sz="2100" dirty="0"/>
          </a:p>
        </p:txBody>
      </p:sp>
      <p:sp>
        <p:nvSpPr>
          <p:cNvPr id="5" name="Slide Number Placeholder 4"/>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16</a:t>
            </a:fld>
            <a:endParaRPr lang="en-US" dirty="0"/>
          </a:p>
        </p:txBody>
      </p:sp>
    </p:spTree>
    <p:custDataLst>
      <p:tags r:id="rId1"/>
    </p:custDataLst>
    <p:extLst>
      <p:ext uri="{BB962C8B-B14F-4D97-AF65-F5344CB8AC3E}">
        <p14:creationId xmlns="" xmlns:p14="http://schemas.microsoft.com/office/powerpoint/2010/main" val="795252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Provider obligations with treatment refusal </a:t>
            </a:r>
            <a:endParaRPr lang="en-US" dirty="0"/>
          </a:p>
        </p:txBody>
      </p:sp>
      <p:sp>
        <p:nvSpPr>
          <p:cNvPr id="3" name="Content Placeholder 2"/>
          <p:cNvSpPr>
            <a:spLocks noGrp="1"/>
          </p:cNvSpPr>
          <p:nvPr>
            <p:ph idx="1"/>
          </p:nvPr>
        </p:nvSpPr>
        <p:spPr/>
        <p:txBody>
          <a:bodyPr>
            <a:normAutofit/>
          </a:bodyPr>
          <a:lstStyle/>
          <a:p>
            <a:pPr>
              <a:spcAft>
                <a:spcPts val="600"/>
              </a:spcAft>
              <a:buFont typeface="Arial" panose="020B0604020202020204" pitchFamily="34" charset="0"/>
              <a:buChar char="•"/>
            </a:pPr>
            <a:r>
              <a:rPr lang="en-US" dirty="0" smtClean="0"/>
              <a:t>Counsel </a:t>
            </a:r>
            <a:r>
              <a:rPr lang="en-US" dirty="0"/>
              <a:t>about </a:t>
            </a:r>
            <a:r>
              <a:rPr lang="en-US" dirty="0" smtClean="0"/>
              <a:t>risks </a:t>
            </a:r>
            <a:r>
              <a:rPr lang="en-US" dirty="0"/>
              <a:t>to both themselves </a:t>
            </a:r>
            <a:r>
              <a:rPr lang="en-US" dirty="0" smtClean="0"/>
              <a:t>and community</a:t>
            </a:r>
          </a:p>
          <a:p>
            <a:pPr>
              <a:spcAft>
                <a:spcPts val="600"/>
              </a:spcAft>
              <a:buFont typeface="Arial" panose="020B0604020202020204" pitchFamily="34" charset="0"/>
              <a:buChar char="•"/>
            </a:pPr>
            <a:r>
              <a:rPr lang="en-US" dirty="0" smtClean="0"/>
              <a:t>Seek </a:t>
            </a:r>
            <a:r>
              <a:rPr lang="en-US" dirty="0"/>
              <a:t>to </a:t>
            </a:r>
            <a:r>
              <a:rPr lang="en-US" dirty="0" smtClean="0"/>
              <a:t>understand </a:t>
            </a:r>
            <a:r>
              <a:rPr lang="en-US" dirty="0"/>
              <a:t>the reasons </a:t>
            </a:r>
            <a:r>
              <a:rPr lang="en-US" dirty="0" smtClean="0"/>
              <a:t>for reluctance </a:t>
            </a:r>
            <a:r>
              <a:rPr lang="en-US" dirty="0"/>
              <a:t>about </a:t>
            </a:r>
            <a:r>
              <a:rPr lang="en-US" dirty="0" smtClean="0"/>
              <a:t>treatment</a:t>
            </a:r>
          </a:p>
          <a:p>
            <a:pPr>
              <a:spcAft>
                <a:spcPts val="600"/>
              </a:spcAft>
              <a:buFont typeface="Arial" panose="020B0604020202020204" pitchFamily="34" charset="0"/>
              <a:buChar char="•"/>
            </a:pPr>
            <a:r>
              <a:rPr lang="en-US" dirty="0" smtClean="0"/>
              <a:t>Work </a:t>
            </a:r>
            <a:r>
              <a:rPr lang="en-US" dirty="0"/>
              <a:t>together </a:t>
            </a:r>
            <a:r>
              <a:rPr lang="en-US" dirty="0" smtClean="0"/>
              <a:t>to </a:t>
            </a:r>
            <a:r>
              <a:rPr lang="en-US" dirty="0"/>
              <a:t>identify methods for overcoming </a:t>
            </a:r>
            <a:r>
              <a:rPr lang="en-US" dirty="0" smtClean="0"/>
              <a:t>concerns</a:t>
            </a:r>
            <a:endParaRPr lang="en-US" dirty="0"/>
          </a:p>
          <a:p>
            <a:pPr>
              <a:buFont typeface="Arial" panose="020B0604020202020204" pitchFamily="34" charset="0"/>
              <a:buChar char="•"/>
            </a:pPr>
            <a:r>
              <a:rPr lang="en-US" dirty="0" smtClean="0"/>
              <a:t>Should treatment refusal persist: </a:t>
            </a:r>
            <a:endParaRPr lang="en-US" dirty="0"/>
          </a:p>
          <a:p>
            <a:pPr marL="471488" lvl="1" indent="-128588"/>
            <a:r>
              <a:rPr lang="en-US" dirty="0" smtClean="0"/>
              <a:t>Inform patient that that </a:t>
            </a:r>
            <a:r>
              <a:rPr lang="en-US" dirty="0"/>
              <a:t>they could be subject to involuntary isolation or </a:t>
            </a:r>
            <a:r>
              <a:rPr lang="en-US" dirty="0" smtClean="0"/>
              <a:t>detention</a:t>
            </a:r>
            <a:endParaRPr lang="en-US" dirty="0"/>
          </a:p>
        </p:txBody>
      </p:sp>
      <p:sp>
        <p:nvSpPr>
          <p:cNvPr id="4" name="Slide Number Placeholder 3"/>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17</a:t>
            </a:fld>
            <a:endParaRPr lang="en-US" dirty="0"/>
          </a:p>
        </p:txBody>
      </p:sp>
    </p:spTree>
    <p:custDataLst>
      <p:tags r:id="rId1"/>
    </p:custDataLst>
    <p:extLst>
      <p:ext uri="{BB962C8B-B14F-4D97-AF65-F5344CB8AC3E}">
        <p14:creationId xmlns="" xmlns:p14="http://schemas.microsoft.com/office/powerpoint/2010/main" val="38227460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99457"/>
            <a:ext cx="7886700" cy="1325563"/>
          </a:xfrm>
        </p:spPr>
        <p:txBody>
          <a:bodyPr>
            <a:normAutofit/>
          </a:bodyPr>
          <a:lstStyle/>
          <a:p>
            <a:r>
              <a:rPr lang="en-ZA" dirty="0" smtClean="0"/>
              <a:t>What is your current practice in dealing with patients who have refused treatment? </a:t>
            </a:r>
            <a:endParaRPr lang="en-US"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918544909"/>
              </p:ext>
            </p:extLst>
          </p:nvPr>
        </p:nvGraphicFramePr>
        <p:xfrm>
          <a:off x="379267" y="2886373"/>
          <a:ext cx="8281654" cy="2712720"/>
        </p:xfrm>
        <a:graphic>
          <a:graphicData uri="http://schemas.openxmlformats.org/drawingml/2006/table">
            <a:tbl>
              <a:tblPr firstRow="1" bandRow="1">
                <a:tableStyleId>{5C22544A-7EE6-4342-B048-85BDC9FD1C3A}</a:tableStyleId>
              </a:tblPr>
              <a:tblGrid>
                <a:gridCol w="3502620"/>
                <a:gridCol w="4779034"/>
              </a:tblGrid>
              <a:tr h="370840">
                <a:tc>
                  <a:txBody>
                    <a:bodyPr/>
                    <a:lstStyle/>
                    <a:p>
                      <a:pPr algn="ctr"/>
                      <a:r>
                        <a:rPr lang="en-ZA" sz="2600" dirty="0" smtClean="0">
                          <a:solidFill>
                            <a:schemeClr val="accent6">
                              <a:lumMod val="75000"/>
                            </a:schemeClr>
                          </a:solidFill>
                        </a:rPr>
                        <a:t>Reason for Refusal</a:t>
                      </a:r>
                      <a:endParaRPr lang="en-US" sz="2600" dirty="0">
                        <a:solidFill>
                          <a:schemeClr val="accent6">
                            <a:lumMod val="75000"/>
                          </a:schemeClr>
                        </a:solidFill>
                      </a:endParaRPr>
                    </a:p>
                  </a:txBody>
                  <a:tcPr marL="68580" marR="68580"/>
                </a:tc>
                <a:tc>
                  <a:txBody>
                    <a:bodyPr/>
                    <a:lstStyle/>
                    <a:p>
                      <a:pPr algn="ctr"/>
                      <a:r>
                        <a:rPr lang="en-ZA" sz="2600" dirty="0" smtClean="0">
                          <a:solidFill>
                            <a:schemeClr val="accent6">
                              <a:lumMod val="75000"/>
                            </a:schemeClr>
                          </a:solidFill>
                        </a:rPr>
                        <a:t>Potential Solution</a:t>
                      </a:r>
                      <a:endParaRPr lang="en-US" sz="2600" dirty="0">
                        <a:solidFill>
                          <a:schemeClr val="accent6">
                            <a:lumMod val="75000"/>
                          </a:schemeClr>
                        </a:solidFill>
                      </a:endParaRPr>
                    </a:p>
                  </a:txBody>
                  <a:tcPr marL="68580" marR="68580"/>
                </a:tc>
              </a:tr>
              <a:tr h="370840">
                <a:tc>
                  <a:txBody>
                    <a:bodyPr/>
                    <a:lstStyle/>
                    <a:p>
                      <a:endParaRPr lang="en-US" dirty="0"/>
                    </a:p>
                  </a:txBody>
                  <a:tcPr marL="68580" marR="68580"/>
                </a:tc>
                <a:tc>
                  <a:txBody>
                    <a:bodyPr/>
                    <a:lstStyle/>
                    <a:p>
                      <a:endParaRPr lang="en-US" dirty="0"/>
                    </a:p>
                  </a:txBody>
                  <a:tcPr marL="68580" marR="68580"/>
                </a:tc>
              </a:tr>
              <a:tr h="370840">
                <a:tc>
                  <a:txBody>
                    <a:bodyPr/>
                    <a:lstStyle/>
                    <a:p>
                      <a:endParaRPr lang="en-US" dirty="0"/>
                    </a:p>
                  </a:txBody>
                  <a:tcPr marL="68580" marR="68580"/>
                </a:tc>
                <a:tc>
                  <a:txBody>
                    <a:bodyPr/>
                    <a:lstStyle/>
                    <a:p>
                      <a:endParaRPr lang="en-US" dirty="0"/>
                    </a:p>
                  </a:txBody>
                  <a:tcPr marL="68580" marR="68580"/>
                </a:tc>
              </a:tr>
              <a:tr h="370840">
                <a:tc>
                  <a:txBody>
                    <a:bodyPr/>
                    <a:lstStyle/>
                    <a:p>
                      <a:endParaRPr lang="en-US" dirty="0"/>
                    </a:p>
                  </a:txBody>
                  <a:tcPr marL="68580" marR="68580"/>
                </a:tc>
                <a:tc>
                  <a:txBody>
                    <a:bodyPr/>
                    <a:lstStyle/>
                    <a:p>
                      <a:endParaRPr lang="en-US"/>
                    </a:p>
                  </a:txBody>
                  <a:tcPr marL="68580" marR="68580"/>
                </a:tc>
              </a:tr>
              <a:tr h="370840">
                <a:tc>
                  <a:txBody>
                    <a:bodyPr/>
                    <a:lstStyle/>
                    <a:p>
                      <a:endParaRPr lang="en-US" dirty="0"/>
                    </a:p>
                  </a:txBody>
                  <a:tcPr marL="68580" marR="68580"/>
                </a:tc>
                <a:tc>
                  <a:txBody>
                    <a:bodyPr/>
                    <a:lstStyle/>
                    <a:p>
                      <a:endParaRPr lang="en-US" dirty="0"/>
                    </a:p>
                  </a:txBody>
                  <a:tcPr marL="68580" marR="68580"/>
                </a:tc>
              </a:tr>
              <a:tr h="370840">
                <a:tc>
                  <a:txBody>
                    <a:bodyPr/>
                    <a:lstStyle/>
                    <a:p>
                      <a:endParaRPr lang="en-US" dirty="0"/>
                    </a:p>
                  </a:txBody>
                  <a:tcPr marL="68580" marR="68580"/>
                </a:tc>
                <a:tc>
                  <a:txBody>
                    <a:bodyPr/>
                    <a:lstStyle/>
                    <a:p>
                      <a:endParaRPr lang="en-US" dirty="0"/>
                    </a:p>
                  </a:txBody>
                  <a:tcPr marL="68580" marR="68580"/>
                </a:tc>
              </a:tr>
              <a:tr h="370840">
                <a:tc>
                  <a:txBody>
                    <a:bodyPr/>
                    <a:lstStyle/>
                    <a:p>
                      <a:endParaRPr lang="en-US" dirty="0"/>
                    </a:p>
                  </a:txBody>
                  <a:tcPr marL="68580" marR="68580"/>
                </a:tc>
                <a:tc>
                  <a:txBody>
                    <a:bodyPr/>
                    <a:lstStyle/>
                    <a:p>
                      <a:endParaRPr lang="en-US" dirty="0"/>
                    </a:p>
                  </a:txBody>
                  <a:tcPr marL="68580" marR="68580"/>
                </a:tc>
              </a:tr>
            </a:tbl>
          </a:graphicData>
        </a:graphic>
      </p:graphicFrame>
      <p:sp>
        <p:nvSpPr>
          <p:cNvPr id="5" name="TextBox 4"/>
          <p:cNvSpPr txBox="1"/>
          <p:nvPr/>
        </p:nvSpPr>
        <p:spPr>
          <a:xfrm>
            <a:off x="212213" y="843766"/>
            <a:ext cx="2063590" cy="584775"/>
          </a:xfrm>
          <a:prstGeom prst="rect">
            <a:avLst/>
          </a:prstGeom>
          <a:ln w="19050">
            <a:solidFill>
              <a:srgbClr val="00B050"/>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3200" b="1" dirty="0" smtClean="0">
                <a:solidFill>
                  <a:srgbClr val="00B0F0"/>
                </a:solidFill>
                <a:latin typeface="Ben's Handwriting" panose="02000603000000000000" pitchFamily="2" charset="0"/>
              </a:rPr>
              <a:t>PLENARY</a:t>
            </a:r>
            <a:endParaRPr lang="en-GB" sz="3200" b="1" dirty="0">
              <a:solidFill>
                <a:srgbClr val="00B0F0"/>
              </a:solidFill>
              <a:latin typeface="Ben's Handwriting" panose="02000603000000000000" pitchFamily="2" charset="0"/>
            </a:endParaRPr>
          </a:p>
        </p:txBody>
      </p:sp>
      <p:sp>
        <p:nvSpPr>
          <p:cNvPr id="3" name="Slide Number Placeholder 2"/>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18</a:t>
            </a:fld>
            <a:endParaRPr lang="en-US" dirty="0"/>
          </a:p>
        </p:txBody>
      </p:sp>
    </p:spTree>
    <p:custDataLst>
      <p:tags r:id="rId1"/>
    </p:custDataLst>
    <p:extLst>
      <p:ext uri="{BB962C8B-B14F-4D97-AF65-F5344CB8AC3E}">
        <p14:creationId xmlns="" xmlns:p14="http://schemas.microsoft.com/office/powerpoint/2010/main" val="194615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89" y="0"/>
            <a:ext cx="9097111" cy="994172"/>
          </a:xfrm>
        </p:spPr>
        <p:txBody>
          <a:bodyPr>
            <a:normAutofit fontScale="90000"/>
          </a:bodyPr>
          <a:lstStyle/>
          <a:p>
            <a:pPr algn="ctr"/>
            <a:r>
              <a:rPr lang="en-ZA" dirty="0" smtClean="0"/>
              <a:t>Possible solutions for dealing with refusal to be treated</a:t>
            </a:r>
            <a:endParaRPr lang="en-US"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135557090"/>
              </p:ext>
            </p:extLst>
          </p:nvPr>
        </p:nvGraphicFramePr>
        <p:xfrm>
          <a:off x="520461" y="2194601"/>
          <a:ext cx="8324341" cy="3566160"/>
        </p:xfrm>
        <a:graphic>
          <a:graphicData uri="http://schemas.openxmlformats.org/drawingml/2006/table">
            <a:tbl>
              <a:tblPr firstRow="1" bandRow="1">
                <a:tableStyleId>{21E4AEA4-8DFA-4A89-87EB-49C32662AFE0}</a:tableStyleId>
              </a:tblPr>
              <a:tblGrid>
                <a:gridCol w="3035395"/>
                <a:gridCol w="5288946"/>
              </a:tblGrid>
              <a:tr h="365760">
                <a:tc>
                  <a:txBody>
                    <a:bodyPr/>
                    <a:lstStyle/>
                    <a:p>
                      <a:pPr algn="ctr"/>
                      <a:r>
                        <a:rPr lang="en-ZA" sz="2000" dirty="0" smtClean="0"/>
                        <a:t>Reason for Refusal</a:t>
                      </a:r>
                      <a:endParaRPr lang="en-US" sz="2000" dirty="0"/>
                    </a:p>
                  </a:txBody>
                  <a:tcPr marL="68580" marR="68580" marT="34290" marB="34290"/>
                </a:tc>
                <a:tc>
                  <a:txBody>
                    <a:bodyPr/>
                    <a:lstStyle/>
                    <a:p>
                      <a:pPr algn="ctr"/>
                      <a:r>
                        <a:rPr lang="en-ZA" sz="2000" dirty="0" smtClean="0"/>
                        <a:t>Potential Solution</a:t>
                      </a:r>
                      <a:endParaRPr lang="en-US" sz="2000" dirty="0"/>
                    </a:p>
                  </a:txBody>
                  <a:tcPr marL="68580" marR="68580" marT="34290" marB="34290"/>
                </a:tc>
              </a:tr>
              <a:tr h="1097280">
                <a:tc>
                  <a:txBody>
                    <a:bodyPr/>
                    <a:lstStyle/>
                    <a:p>
                      <a:r>
                        <a:rPr lang="en-US" sz="1400" dirty="0" smtClean="0"/>
                        <a:t>Concerns regarding disclosure</a:t>
                      </a:r>
                      <a:endParaRPr lang="en-US" sz="1400" dirty="0"/>
                    </a:p>
                  </a:txBody>
                  <a:tcPr marL="68580" marR="68580" marT="34290" marB="34290"/>
                </a:tc>
                <a:tc>
                  <a:txBody>
                    <a:bodyPr/>
                    <a:lstStyle/>
                    <a:p>
                      <a:r>
                        <a:rPr lang="en-ZA" sz="1400" dirty="0" smtClean="0">
                          <a:effectLst/>
                        </a:rPr>
                        <a:t>Reassure patient that all information is confidential</a:t>
                      </a:r>
                    </a:p>
                    <a:p>
                      <a:r>
                        <a:rPr lang="en-ZA" sz="1400" dirty="0" smtClean="0">
                          <a:effectLst/>
                        </a:rPr>
                        <a:t>Assess strength of family and social support</a:t>
                      </a:r>
                    </a:p>
                    <a:p>
                      <a:r>
                        <a:rPr lang="en-ZA" sz="1400" dirty="0" smtClean="0">
                          <a:effectLst/>
                        </a:rPr>
                        <a:t>Inform patient of need for contact tracing</a:t>
                      </a:r>
                    </a:p>
                    <a:p>
                      <a:r>
                        <a:rPr lang="en-ZA" sz="1400" dirty="0" smtClean="0">
                          <a:effectLst/>
                        </a:rPr>
                        <a:t>Encourage patient to</a:t>
                      </a:r>
                      <a:r>
                        <a:rPr lang="en-ZA" sz="1400" baseline="0" dirty="0" smtClean="0">
                          <a:effectLst/>
                        </a:rPr>
                        <a:t> discuss TB diagnosis and treatment with support structure</a:t>
                      </a:r>
                      <a:endParaRPr lang="en-US" sz="1400" dirty="0"/>
                    </a:p>
                  </a:txBody>
                  <a:tcPr marL="68580" marR="68580" marT="34290" marB="34290"/>
                </a:tc>
              </a:tr>
              <a:tr h="1097280">
                <a:tc>
                  <a:txBody>
                    <a:bodyPr/>
                    <a:lstStyle/>
                    <a:p>
                      <a:r>
                        <a:rPr lang="en-US" sz="1400" dirty="0" smtClean="0"/>
                        <a:t>Misconceptions</a:t>
                      </a:r>
                      <a:r>
                        <a:rPr lang="en-US" sz="1400" baseline="0" dirty="0" smtClean="0"/>
                        <a:t> relating to treatment </a:t>
                      </a:r>
                      <a:endParaRPr lang="en-US" sz="1400" dirty="0"/>
                    </a:p>
                  </a:txBody>
                  <a:tcPr marL="68580" marR="68580" marT="34290" marB="34290"/>
                </a:tc>
                <a:tc>
                  <a:txBody>
                    <a:bodyPr/>
                    <a:lstStyle/>
                    <a:p>
                      <a:pPr lvl="0"/>
                      <a:r>
                        <a:rPr lang="en-ZA" sz="1400" dirty="0" smtClean="0">
                          <a:effectLst/>
                        </a:rPr>
                        <a:t>Assess patient’s knowledge, beliefs, and attitudes about TB and TB treatment </a:t>
                      </a:r>
                    </a:p>
                    <a:p>
                      <a:pPr lvl="0"/>
                      <a:r>
                        <a:rPr lang="en-ZA" sz="1400" dirty="0" smtClean="0">
                          <a:effectLst/>
                        </a:rPr>
                        <a:t>Assess strength of family and social support</a:t>
                      </a:r>
                    </a:p>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effectLst/>
                        </a:rPr>
                        <a:t>Encourage patient to</a:t>
                      </a:r>
                      <a:r>
                        <a:rPr lang="en-ZA" sz="1400" baseline="0" dirty="0" smtClean="0">
                          <a:effectLst/>
                        </a:rPr>
                        <a:t> discuss TB diagnosis and treatment with support structure</a:t>
                      </a:r>
                      <a:endParaRPr lang="en-US" sz="1400" dirty="0" smtClean="0"/>
                    </a:p>
                  </a:txBody>
                  <a:tcPr marL="68580" marR="68580" marT="34290" marB="34290"/>
                </a:tc>
              </a:tr>
              <a:tr h="891540">
                <a:tc>
                  <a:txBody>
                    <a:bodyPr/>
                    <a:lstStyle/>
                    <a:p>
                      <a:r>
                        <a:rPr lang="en-US" sz="1400" dirty="0" smtClean="0"/>
                        <a:t>Concerns regarding adherence</a:t>
                      </a:r>
                      <a:endParaRPr lang="en-US" sz="14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effectLst/>
                        </a:rPr>
                        <a:t>Discuss ability to take responsibility for adhering</a:t>
                      </a:r>
                      <a:r>
                        <a:rPr lang="en-ZA" sz="1400" baseline="0" dirty="0" smtClean="0">
                          <a:effectLst/>
                        </a:rPr>
                        <a:t> to </a:t>
                      </a:r>
                      <a:r>
                        <a:rPr lang="en-ZA" sz="1400" dirty="0" smtClean="0">
                          <a:effectLst/>
                        </a:rPr>
                        <a:t>TB treatment</a:t>
                      </a:r>
                    </a:p>
                    <a:p>
                      <a:pPr lvl="0"/>
                      <a:r>
                        <a:rPr lang="en-ZA" sz="1400" dirty="0" smtClean="0">
                          <a:effectLst/>
                        </a:rPr>
                        <a:t>Assess strength of family and social support</a:t>
                      </a:r>
                    </a:p>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effectLst/>
                        </a:rPr>
                        <a:t>Encourage patient to</a:t>
                      </a:r>
                      <a:r>
                        <a:rPr lang="en-ZA" sz="1400" baseline="0" dirty="0" smtClean="0">
                          <a:effectLst/>
                        </a:rPr>
                        <a:t> discuss TB diagnosis and treatment with support structure</a:t>
                      </a:r>
                      <a:endParaRPr lang="en-US" sz="1400" dirty="0" smtClean="0"/>
                    </a:p>
                  </a:txBody>
                  <a:tcPr marL="68580" marR="68580" marT="34290" marB="34290"/>
                </a:tc>
              </a:tr>
            </a:tbl>
          </a:graphicData>
        </a:graphic>
      </p:graphicFrame>
      <p:sp>
        <p:nvSpPr>
          <p:cNvPr id="3" name="Slide Number Placeholder 2"/>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19</a:t>
            </a:fld>
            <a:endParaRPr lang="en-US" dirty="0"/>
          </a:p>
        </p:txBody>
      </p:sp>
      <p:sp>
        <p:nvSpPr>
          <p:cNvPr id="7" name="TextBox 6"/>
          <p:cNvSpPr txBox="1"/>
          <p:nvPr/>
        </p:nvSpPr>
        <p:spPr>
          <a:xfrm>
            <a:off x="46889" y="1115504"/>
            <a:ext cx="2131204" cy="584775"/>
          </a:xfrm>
          <a:prstGeom prst="rect">
            <a:avLst/>
          </a:prstGeom>
          <a:ln w="19050">
            <a:solidFill>
              <a:srgbClr val="00B050"/>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3200" b="1" dirty="0" smtClean="0">
                <a:solidFill>
                  <a:srgbClr val="00B0F0"/>
                </a:solidFill>
                <a:latin typeface="Ben's Handwriting" panose="02000603000000000000" pitchFamily="2" charset="0"/>
              </a:rPr>
              <a:t>PLENARY</a:t>
            </a:r>
            <a:endParaRPr lang="en-GB" sz="3200" b="1" dirty="0">
              <a:solidFill>
                <a:srgbClr val="00B0F0"/>
              </a:solidFill>
              <a:latin typeface="Ben's Handwriting" panose="02000603000000000000" pitchFamily="2" charset="0"/>
            </a:endParaRPr>
          </a:p>
        </p:txBody>
      </p:sp>
    </p:spTree>
    <p:custDataLst>
      <p:tags r:id="rId1"/>
    </p:custDataLst>
    <p:extLst>
      <p:ext uri="{BB962C8B-B14F-4D97-AF65-F5344CB8AC3E}">
        <p14:creationId xmlns="" xmlns:p14="http://schemas.microsoft.com/office/powerpoint/2010/main" val="2649558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Objectives</a:t>
            </a:r>
            <a:endParaRPr lang="en-US" dirty="0"/>
          </a:p>
        </p:txBody>
      </p:sp>
      <p:sp>
        <p:nvSpPr>
          <p:cNvPr id="3" name="Content Placeholder 2"/>
          <p:cNvSpPr>
            <a:spLocks noGrp="1"/>
          </p:cNvSpPr>
          <p:nvPr>
            <p:ph idx="1"/>
          </p:nvPr>
        </p:nvSpPr>
        <p:spPr/>
        <p:txBody>
          <a:bodyPr/>
          <a:lstStyle/>
          <a:p>
            <a:pPr marL="0" indent="0">
              <a:spcAft>
                <a:spcPts val="600"/>
              </a:spcAft>
              <a:buNone/>
            </a:pPr>
            <a:r>
              <a:rPr lang="en-US" dirty="0"/>
              <a:t>Upon completion of this </a:t>
            </a:r>
            <a:r>
              <a:rPr lang="en-US" dirty="0" smtClean="0"/>
              <a:t>module, you </a:t>
            </a:r>
            <a:r>
              <a:rPr lang="en-US" dirty="0"/>
              <a:t>will be able to</a:t>
            </a:r>
            <a:r>
              <a:rPr lang="en-US" dirty="0" smtClean="0"/>
              <a:t>:</a:t>
            </a:r>
          </a:p>
          <a:p>
            <a:pPr>
              <a:spcAft>
                <a:spcPts val="600"/>
              </a:spcAft>
            </a:pPr>
            <a:r>
              <a:rPr lang="en-ZA" dirty="0" smtClean="0"/>
              <a:t>Describe the ethical justification for providing patient and counselling</a:t>
            </a:r>
          </a:p>
          <a:p>
            <a:r>
              <a:rPr lang="en-ZA" dirty="0" smtClean="0"/>
              <a:t>Explain the role and meaning of informed consent</a:t>
            </a:r>
          </a:p>
          <a:p>
            <a:endParaRPr lang="en-US" dirty="0" smtClean="0"/>
          </a:p>
          <a:p>
            <a:endParaRPr lang="en-US" dirty="0"/>
          </a:p>
        </p:txBody>
      </p:sp>
      <p:sp>
        <p:nvSpPr>
          <p:cNvPr id="4" name="Slide Number Placeholder 3"/>
          <p:cNvSpPr>
            <a:spLocks noGrp="1"/>
          </p:cNvSpPr>
          <p:nvPr>
            <p:ph type="sldNum" sz="quarter" idx="4294967295"/>
          </p:nvPr>
        </p:nvSpPr>
        <p:spPr>
          <a:xfrm>
            <a:off x="6553200" y="6248400"/>
            <a:ext cx="1905000" cy="457200"/>
          </a:xfrm>
          <a:prstGeom prst="rect">
            <a:avLst/>
          </a:prstGeom>
        </p:spPr>
        <p:txBody>
          <a:bodyPr/>
          <a:lstStyle/>
          <a:p>
            <a:fld id="{4467021A-0B1A-4E5D-B570-81CE1A8205C2}" type="slidenum">
              <a:rPr lang="en-US" smtClean="0"/>
              <a:pPr/>
              <a:t>2</a:t>
            </a:fld>
            <a:endParaRPr lang="en-US"/>
          </a:p>
        </p:txBody>
      </p:sp>
    </p:spTree>
    <p:custDataLst>
      <p:tags r:id="rId1"/>
    </p:custDataLst>
    <p:extLst>
      <p:ext uri="{BB962C8B-B14F-4D97-AF65-F5344CB8AC3E}">
        <p14:creationId xmlns="" xmlns:p14="http://schemas.microsoft.com/office/powerpoint/2010/main" val="19177886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6553200" y="6248400"/>
            <a:ext cx="1905000" cy="457200"/>
          </a:xfrm>
          <a:prstGeom prst="rect">
            <a:avLst/>
          </a:prstGeom>
        </p:spPr>
        <p:txBody>
          <a:bodyPr/>
          <a:lstStyle/>
          <a:p>
            <a:fld id="{0CEFD42F-9581-433D-8B55-191F18C21A65}" type="slidenum">
              <a:rPr lang="en-US" smtClean="0"/>
              <a:pPr/>
              <a:t>20</a:t>
            </a:fld>
            <a:endParaRPr lang="en-US"/>
          </a:p>
        </p:txBody>
      </p:sp>
      <p:pic>
        <p:nvPicPr>
          <p:cNvPr id="1026" name="Picture 2" descr="http://www.dianamarinova.com/wp-content/uploads/2013/08/Questions-to-Clients-Why-Bother-Addressing-Them.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rot="19447591">
            <a:off x="1930107" y="2013216"/>
            <a:ext cx="3831440" cy="3438717"/>
          </a:xfrm>
          <a:prstGeom prst="rect">
            <a:avLst/>
          </a:prstGeom>
          <a:noFill/>
          <a:extLst>
            <a:ext uri="{909E8E84-426E-40DD-AFC4-6F175D3DCCD1}">
              <a14:hiddenFill xmlns="" xmlns:a14="http://schemas.microsoft.com/office/drawing/2010/main">
                <a:solidFill>
                  <a:srgbClr val="FFFFFF"/>
                </a:solidFill>
              </a14:hiddenFill>
            </a:ext>
          </a:extLst>
        </p:spPr>
      </p:pic>
    </p:spTree>
    <p:custDataLst>
      <p:tags r:id="rId1"/>
    </p:custDataLst>
    <p:extLst>
      <p:ext uri="{BB962C8B-B14F-4D97-AF65-F5344CB8AC3E}">
        <p14:creationId xmlns="" xmlns:p14="http://schemas.microsoft.com/office/powerpoint/2010/main" val="26840167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One Summary – 1 </a:t>
            </a:r>
            <a:endParaRPr lang="en-US" dirty="0"/>
          </a:p>
        </p:txBody>
      </p:sp>
      <p:sp>
        <p:nvSpPr>
          <p:cNvPr id="4" name="Content Placeholder 3"/>
          <p:cNvSpPr>
            <a:spLocks noGrp="1"/>
          </p:cNvSpPr>
          <p:nvPr>
            <p:ph idx="1"/>
          </p:nvPr>
        </p:nvSpPr>
        <p:spPr/>
        <p:txBody>
          <a:bodyPr/>
          <a:lstStyle/>
          <a:p>
            <a:r>
              <a:rPr lang="en-US" dirty="0" smtClean="0"/>
              <a:t>Topics discussed today</a:t>
            </a:r>
          </a:p>
          <a:p>
            <a:pPr lvl="1"/>
            <a:r>
              <a:rPr lang="en-US" dirty="0" smtClean="0"/>
              <a:t>Introductions: who we are, and our beliefs and practices round ethics and TB</a:t>
            </a:r>
          </a:p>
          <a:p>
            <a:pPr lvl="1"/>
            <a:r>
              <a:rPr lang="en-US" dirty="0" smtClean="0"/>
              <a:t>Ethics assessment tool: examining our TB </a:t>
            </a:r>
            <a:r>
              <a:rPr lang="en-US" dirty="0" err="1" smtClean="0"/>
              <a:t>Programmes</a:t>
            </a:r>
            <a:r>
              <a:rPr lang="en-US" dirty="0" smtClean="0"/>
              <a:t> using an ethical perspective</a:t>
            </a:r>
          </a:p>
          <a:p>
            <a:pPr lvl="1"/>
            <a:r>
              <a:rPr lang="en-US" dirty="0" smtClean="0"/>
              <a:t>Overview of ethical values and human rights</a:t>
            </a:r>
          </a:p>
          <a:p>
            <a:pPr lvl="1"/>
            <a:r>
              <a:rPr lang="en-US" dirty="0" smtClean="0"/>
              <a:t>Obligation to provide access to TB services</a:t>
            </a:r>
          </a:p>
          <a:p>
            <a:pPr lvl="1"/>
            <a:r>
              <a:rPr lang="en-US" dirty="0" smtClean="0"/>
              <a:t>Information </a:t>
            </a:r>
            <a:r>
              <a:rPr lang="en-US" dirty="0" err="1" smtClean="0"/>
              <a:t>counselling</a:t>
            </a:r>
            <a:r>
              <a:rPr lang="en-US" dirty="0" smtClean="0"/>
              <a:t> </a:t>
            </a:r>
            <a:r>
              <a:rPr lang="en-US" dirty="0" smtClean="0"/>
              <a:t>and the role of consent</a:t>
            </a:r>
          </a:p>
          <a:p>
            <a:r>
              <a:rPr lang="en-US" dirty="0" smtClean="0"/>
              <a:t>Questions or comments?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One Summary – 2 </a:t>
            </a:r>
            <a:endParaRPr lang="en-US" dirty="0"/>
          </a:p>
        </p:txBody>
      </p:sp>
      <p:sp>
        <p:nvSpPr>
          <p:cNvPr id="4" name="Content Placeholder 3"/>
          <p:cNvSpPr>
            <a:spLocks noGrp="1"/>
          </p:cNvSpPr>
          <p:nvPr>
            <p:ph idx="1"/>
          </p:nvPr>
        </p:nvSpPr>
        <p:spPr>
          <a:xfrm>
            <a:off x="457200" y="1399309"/>
            <a:ext cx="8686800" cy="4525963"/>
          </a:xfrm>
        </p:spPr>
        <p:txBody>
          <a:bodyPr/>
          <a:lstStyle/>
          <a:p>
            <a:r>
              <a:rPr lang="en-US" dirty="0" smtClean="0"/>
              <a:t>Topics for tomorrow</a:t>
            </a:r>
          </a:p>
          <a:p>
            <a:pPr lvl="1"/>
            <a:r>
              <a:rPr lang="en-US" dirty="0" smtClean="0"/>
              <a:t>Review of any outstanding questions</a:t>
            </a:r>
          </a:p>
          <a:p>
            <a:pPr lvl="1"/>
            <a:r>
              <a:rPr lang="en-US" dirty="0" smtClean="0"/>
              <a:t>Supporting adherence</a:t>
            </a:r>
          </a:p>
          <a:p>
            <a:pPr lvl="1"/>
            <a:r>
              <a:rPr lang="en-US" dirty="0" smtClean="0"/>
              <a:t>Gaps between testing and treatment for drug resistant TB</a:t>
            </a:r>
          </a:p>
          <a:p>
            <a:pPr lvl="1"/>
            <a:r>
              <a:rPr lang="en-US" dirty="0" smtClean="0"/>
              <a:t>Health care worker rights and obligations</a:t>
            </a:r>
          </a:p>
          <a:p>
            <a:pPr lvl="1"/>
            <a:r>
              <a:rPr lang="en-US" dirty="0" smtClean="0"/>
              <a:t>Involuntary isolation and detention</a:t>
            </a:r>
          </a:p>
          <a:p>
            <a:pPr lvl="1"/>
            <a:r>
              <a:rPr lang="en-US" dirty="0" smtClean="0"/>
              <a:t>Research on TB care and control</a:t>
            </a:r>
          </a:p>
          <a:p>
            <a:pPr lvl="1"/>
            <a:r>
              <a:rPr lang="en-US" dirty="0" smtClean="0"/>
              <a:t> Putting it all together: developing strategies and approaches for improving ethical challenges or gaps in TB care: </a:t>
            </a:r>
            <a:r>
              <a:rPr lang="en-US" b="1" dirty="0" smtClean="0"/>
              <a:t>Bring your completed Assessment Tool!</a:t>
            </a:r>
            <a:r>
              <a:rPr lang="en-US"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Ethical justification for providing information</a:t>
            </a:r>
            <a:endParaRPr lang="en-US" dirty="0"/>
          </a:p>
        </p:txBody>
      </p:sp>
      <p:sp>
        <p:nvSpPr>
          <p:cNvPr id="3" name="Content Placeholder 2"/>
          <p:cNvSpPr>
            <a:spLocks noGrp="1"/>
          </p:cNvSpPr>
          <p:nvPr>
            <p:ph idx="1"/>
          </p:nvPr>
        </p:nvSpPr>
        <p:spPr/>
        <p:txBody>
          <a:bodyPr>
            <a:normAutofit/>
          </a:bodyPr>
          <a:lstStyle/>
          <a:p>
            <a:pPr>
              <a:spcAft>
                <a:spcPts val="600"/>
              </a:spcAft>
            </a:pPr>
            <a:r>
              <a:rPr lang="en-US" dirty="0" smtClean="0"/>
              <a:t>People have the right </a:t>
            </a:r>
            <a:r>
              <a:rPr lang="en-US" dirty="0"/>
              <a:t>to know what is </a:t>
            </a:r>
            <a:r>
              <a:rPr lang="en-US" dirty="0" smtClean="0"/>
              <a:t>being done to their bodies and why </a:t>
            </a:r>
            <a:endParaRPr lang="en-US" dirty="0"/>
          </a:p>
          <a:p>
            <a:pPr>
              <a:spcAft>
                <a:spcPts val="600"/>
              </a:spcAft>
            </a:pPr>
            <a:r>
              <a:rPr lang="en-US" dirty="0" smtClean="0"/>
              <a:t>Helps </a:t>
            </a:r>
            <a:r>
              <a:rPr lang="en-US" dirty="0"/>
              <a:t>patients understand TB, how it is spread, and the options for treating </a:t>
            </a:r>
            <a:r>
              <a:rPr lang="en-US" dirty="0" smtClean="0"/>
              <a:t>it, making </a:t>
            </a:r>
            <a:r>
              <a:rPr lang="en-US" dirty="0"/>
              <a:t>it more </a:t>
            </a:r>
            <a:r>
              <a:rPr lang="en-US" dirty="0" smtClean="0"/>
              <a:t>likely that </a:t>
            </a:r>
            <a:r>
              <a:rPr lang="en-US" dirty="0"/>
              <a:t>individuals will adhere to </a:t>
            </a:r>
            <a:r>
              <a:rPr lang="en-US" dirty="0" smtClean="0"/>
              <a:t>treatment</a:t>
            </a:r>
          </a:p>
          <a:p>
            <a:pPr>
              <a:spcAft>
                <a:spcPts val="600"/>
              </a:spcAft>
            </a:pPr>
            <a:r>
              <a:rPr lang="en-US" dirty="0" smtClean="0"/>
              <a:t>Providing </a:t>
            </a:r>
            <a:r>
              <a:rPr lang="en-US" dirty="0"/>
              <a:t>full information about TB </a:t>
            </a:r>
            <a:r>
              <a:rPr lang="en-US" dirty="0" smtClean="0"/>
              <a:t>treatment </a:t>
            </a:r>
            <a:r>
              <a:rPr lang="en-US" dirty="0"/>
              <a:t>h</a:t>
            </a:r>
            <a:r>
              <a:rPr lang="en-US" dirty="0" smtClean="0"/>
              <a:t>elps </a:t>
            </a:r>
            <a:r>
              <a:rPr lang="en-US" dirty="0"/>
              <a:t>instill trust </a:t>
            </a:r>
            <a:r>
              <a:rPr lang="en-US" dirty="0" smtClean="0"/>
              <a:t>in system, leading to higher level of respect in community</a:t>
            </a:r>
            <a:endParaRPr lang="en-US" dirty="0"/>
          </a:p>
        </p:txBody>
      </p:sp>
      <p:sp>
        <p:nvSpPr>
          <p:cNvPr id="4" name="Slide Number Placeholder 3"/>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3</a:t>
            </a:fld>
            <a:endParaRPr lang="en-US" dirty="0"/>
          </a:p>
        </p:txBody>
      </p:sp>
    </p:spTree>
    <p:custDataLst>
      <p:tags r:id="rId1"/>
    </p:custDataLst>
    <p:extLst>
      <p:ext uri="{BB962C8B-B14F-4D97-AF65-F5344CB8AC3E}">
        <p14:creationId xmlns="" xmlns:p14="http://schemas.microsoft.com/office/powerpoint/2010/main" val="11065110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Kind of information provided </a:t>
            </a:r>
            <a:endParaRPr lang="en-US" dirty="0"/>
          </a:p>
        </p:txBody>
      </p:sp>
      <p:sp>
        <p:nvSpPr>
          <p:cNvPr id="3" name="Content Placeholder 2"/>
          <p:cNvSpPr>
            <a:spLocks noGrp="1"/>
          </p:cNvSpPr>
          <p:nvPr>
            <p:ph idx="1"/>
          </p:nvPr>
        </p:nvSpPr>
        <p:spPr/>
        <p:txBody>
          <a:bodyPr>
            <a:normAutofit lnSpcReduction="10000"/>
          </a:bodyPr>
          <a:lstStyle/>
          <a:p>
            <a:r>
              <a:rPr lang="en-US" dirty="0" smtClean="0"/>
              <a:t>TB Testing</a:t>
            </a:r>
          </a:p>
          <a:p>
            <a:pPr lvl="1"/>
            <a:r>
              <a:rPr lang="en-US" dirty="0" smtClean="0"/>
              <a:t>Basic </a:t>
            </a:r>
            <a:r>
              <a:rPr lang="en-US" dirty="0"/>
              <a:t>information about the nature of </a:t>
            </a:r>
            <a:r>
              <a:rPr lang="en-US" dirty="0" smtClean="0"/>
              <a:t>TB and </a:t>
            </a:r>
            <a:r>
              <a:rPr lang="en-US" dirty="0"/>
              <a:t>why they are being </a:t>
            </a:r>
            <a:r>
              <a:rPr lang="en-US" dirty="0" smtClean="0"/>
              <a:t>tested</a:t>
            </a:r>
          </a:p>
          <a:p>
            <a:r>
              <a:rPr lang="en-US" dirty="0" smtClean="0"/>
              <a:t>Individuals offered </a:t>
            </a:r>
            <a:r>
              <a:rPr lang="en-US" dirty="0"/>
              <a:t>TB </a:t>
            </a:r>
            <a:r>
              <a:rPr lang="en-US" dirty="0" smtClean="0"/>
              <a:t>treatment</a:t>
            </a:r>
          </a:p>
          <a:p>
            <a:pPr lvl="1"/>
            <a:r>
              <a:rPr lang="en-US" dirty="0" smtClean="0"/>
              <a:t>Information </a:t>
            </a:r>
            <a:r>
              <a:rPr lang="en-US" dirty="0"/>
              <a:t>about the risks and benefits of the proposed </a:t>
            </a:r>
            <a:r>
              <a:rPr lang="en-US" dirty="0" smtClean="0"/>
              <a:t>interventions, including the role of traditional medicine</a:t>
            </a:r>
          </a:p>
          <a:p>
            <a:pPr lvl="1"/>
            <a:r>
              <a:rPr lang="en-US" dirty="0" smtClean="0"/>
              <a:t>Importance </a:t>
            </a:r>
            <a:r>
              <a:rPr lang="en-US" dirty="0"/>
              <a:t>of completing the full course of </a:t>
            </a:r>
            <a:r>
              <a:rPr lang="en-US" dirty="0" smtClean="0"/>
              <a:t>treatment</a:t>
            </a:r>
          </a:p>
          <a:p>
            <a:pPr lvl="1"/>
            <a:r>
              <a:rPr lang="en-US" dirty="0" smtClean="0"/>
              <a:t>Infection </a:t>
            </a:r>
            <a:r>
              <a:rPr lang="en-US" dirty="0"/>
              <a:t>control </a:t>
            </a:r>
            <a:r>
              <a:rPr lang="en-US" dirty="0" smtClean="0"/>
              <a:t>measures </a:t>
            </a:r>
          </a:p>
          <a:p>
            <a:pPr lvl="1"/>
            <a:r>
              <a:rPr lang="en-US" dirty="0" smtClean="0"/>
              <a:t>Available </a:t>
            </a:r>
            <a:r>
              <a:rPr lang="en-US" dirty="0"/>
              <a:t>support to help patients complete the full </a:t>
            </a:r>
            <a:r>
              <a:rPr lang="en-US" dirty="0" smtClean="0"/>
              <a:t>course</a:t>
            </a:r>
          </a:p>
        </p:txBody>
      </p:sp>
      <p:sp>
        <p:nvSpPr>
          <p:cNvPr id="4" name="Slide Number Placeholder 3"/>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4</a:t>
            </a:fld>
            <a:endParaRPr lang="en-US" dirty="0"/>
          </a:p>
        </p:txBody>
      </p:sp>
    </p:spTree>
    <p:custDataLst>
      <p:tags r:id="rId1"/>
    </p:custDataLst>
    <p:extLst>
      <p:ext uri="{BB962C8B-B14F-4D97-AF65-F5344CB8AC3E}">
        <p14:creationId xmlns="" xmlns:p14="http://schemas.microsoft.com/office/powerpoint/2010/main" val="722120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Ensuring provision of appropriate information</a:t>
            </a:r>
            <a:endParaRPr lang="en-US" dirty="0"/>
          </a:p>
        </p:txBody>
      </p:sp>
      <p:sp>
        <p:nvSpPr>
          <p:cNvPr id="3" name="Content Placeholder 2"/>
          <p:cNvSpPr>
            <a:spLocks noGrp="1"/>
          </p:cNvSpPr>
          <p:nvPr>
            <p:ph idx="1"/>
          </p:nvPr>
        </p:nvSpPr>
        <p:spPr/>
        <p:txBody>
          <a:bodyPr>
            <a:normAutofit/>
          </a:bodyPr>
          <a:lstStyle/>
          <a:p>
            <a:pPr>
              <a:spcAft>
                <a:spcPts val="600"/>
              </a:spcAft>
            </a:pPr>
            <a:r>
              <a:rPr lang="en-US" dirty="0"/>
              <a:t>W</a:t>
            </a:r>
            <a:r>
              <a:rPr lang="en-US" dirty="0" smtClean="0"/>
              <a:t>ork with peer advocates and community leaders </a:t>
            </a:r>
          </a:p>
          <a:p>
            <a:r>
              <a:rPr lang="en-US" dirty="0" smtClean="0"/>
              <a:t>Suitable for individuals from diverse backgrounds:</a:t>
            </a:r>
          </a:p>
          <a:p>
            <a:pPr lvl="1"/>
            <a:r>
              <a:rPr lang="en-US" dirty="0" smtClean="0"/>
              <a:t>Linguistic</a:t>
            </a:r>
          </a:p>
          <a:p>
            <a:pPr lvl="1"/>
            <a:r>
              <a:rPr lang="en-US" dirty="0"/>
              <a:t>E</a:t>
            </a:r>
            <a:r>
              <a:rPr lang="en-US" dirty="0" smtClean="0"/>
              <a:t>ducational </a:t>
            </a:r>
          </a:p>
          <a:p>
            <a:pPr lvl="1"/>
            <a:r>
              <a:rPr lang="en-US" dirty="0"/>
              <a:t>C</a:t>
            </a:r>
            <a:r>
              <a:rPr lang="en-US" dirty="0" smtClean="0"/>
              <a:t>ultural</a:t>
            </a:r>
            <a:endParaRPr lang="en-US" dirty="0"/>
          </a:p>
        </p:txBody>
      </p:sp>
      <p:sp>
        <p:nvSpPr>
          <p:cNvPr id="4" name="Slide Number Placeholder 3"/>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5</a:t>
            </a:fld>
            <a:endParaRPr lang="en-US" dirty="0"/>
          </a:p>
        </p:txBody>
      </p:sp>
    </p:spTree>
    <p:custDataLst>
      <p:tags r:id="rId1"/>
    </p:custDataLst>
    <p:extLst>
      <p:ext uri="{BB962C8B-B14F-4D97-AF65-F5344CB8AC3E}">
        <p14:creationId xmlns="" xmlns:p14="http://schemas.microsoft.com/office/powerpoint/2010/main" val="2281465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043" y="172528"/>
            <a:ext cx="7886700" cy="936147"/>
          </a:xfrm>
        </p:spPr>
        <p:txBody>
          <a:bodyPr/>
          <a:lstStyle/>
          <a:p>
            <a:pPr algn="ctr"/>
            <a:r>
              <a:rPr lang="en-ZA" dirty="0" smtClean="0"/>
              <a:t>Consider…</a:t>
            </a:r>
            <a:endParaRPr lang="en-US" dirty="0"/>
          </a:p>
        </p:txBody>
      </p:sp>
      <p:sp>
        <p:nvSpPr>
          <p:cNvPr id="3" name="Content Placeholder 2"/>
          <p:cNvSpPr>
            <a:spLocks noGrp="1"/>
          </p:cNvSpPr>
          <p:nvPr>
            <p:ph idx="1"/>
          </p:nvPr>
        </p:nvSpPr>
        <p:spPr>
          <a:xfrm>
            <a:off x="628650" y="2058376"/>
            <a:ext cx="7886700" cy="1069975"/>
          </a:xfrm>
        </p:spPr>
        <p:txBody>
          <a:bodyPr>
            <a:normAutofit/>
          </a:bodyPr>
          <a:lstStyle/>
          <a:p>
            <a:pPr marL="0" indent="0">
              <a:buNone/>
            </a:pPr>
            <a:r>
              <a:rPr lang="en-US" dirty="0" smtClean="0"/>
              <a:t>How do you </a:t>
            </a:r>
            <a:r>
              <a:rPr lang="en-US" dirty="0"/>
              <a:t>provide relevant, appropriate and accurate information to </a:t>
            </a:r>
            <a:r>
              <a:rPr lang="en-US" dirty="0" smtClean="0"/>
              <a:t>patients?</a:t>
            </a:r>
            <a:endParaRPr lang="en-US" i="1" dirty="0"/>
          </a:p>
        </p:txBody>
      </p:sp>
      <p:sp>
        <p:nvSpPr>
          <p:cNvPr id="5" name="TextBox 4"/>
          <p:cNvSpPr txBox="1"/>
          <p:nvPr/>
        </p:nvSpPr>
        <p:spPr>
          <a:xfrm>
            <a:off x="191009" y="899761"/>
            <a:ext cx="2173422" cy="584775"/>
          </a:xfrm>
          <a:prstGeom prst="rect">
            <a:avLst/>
          </a:prstGeom>
          <a:ln w="19050">
            <a:solidFill>
              <a:srgbClr val="00B050"/>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3200" b="1" dirty="0" smtClean="0">
                <a:solidFill>
                  <a:srgbClr val="00B0F0"/>
                </a:solidFill>
                <a:latin typeface="Ben's Handwriting" panose="02000603000000000000" pitchFamily="2" charset="0"/>
              </a:rPr>
              <a:t>PLENARY</a:t>
            </a:r>
            <a:endParaRPr lang="en-GB" sz="3200" b="1" dirty="0">
              <a:solidFill>
                <a:srgbClr val="00B0F0"/>
              </a:solidFill>
              <a:latin typeface="Ben's Handwriting" panose="02000603000000000000" pitchFamily="2" charset="0"/>
            </a:endParaRPr>
          </a:p>
        </p:txBody>
      </p:sp>
      <p:sp>
        <p:nvSpPr>
          <p:cNvPr id="6" name="Slide Number Placeholder 5"/>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6</a:t>
            </a:fld>
            <a:endParaRPr lang="en-US" dirty="0"/>
          </a:p>
        </p:txBody>
      </p:sp>
    </p:spTree>
    <p:custDataLst>
      <p:tags r:id="rId1"/>
    </p:custDataLst>
    <p:extLst>
      <p:ext uri="{BB962C8B-B14F-4D97-AF65-F5344CB8AC3E}">
        <p14:creationId xmlns="" xmlns:p14="http://schemas.microsoft.com/office/powerpoint/2010/main" val="1421928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Informed consent</a:t>
            </a:r>
            <a:endParaRPr lang="en-US" dirty="0"/>
          </a:p>
        </p:txBody>
      </p:sp>
      <p:sp>
        <p:nvSpPr>
          <p:cNvPr id="3" name="Content Placeholder 2"/>
          <p:cNvSpPr>
            <a:spLocks noGrp="1"/>
          </p:cNvSpPr>
          <p:nvPr>
            <p:ph idx="1"/>
          </p:nvPr>
        </p:nvSpPr>
        <p:spPr>
          <a:xfrm>
            <a:off x="628650" y="1690255"/>
            <a:ext cx="7886700" cy="3514967"/>
          </a:xfrm>
        </p:spPr>
        <p:txBody>
          <a:bodyPr/>
          <a:lstStyle/>
          <a:p>
            <a:pPr>
              <a:spcAft>
                <a:spcPts val="600"/>
              </a:spcAft>
            </a:pPr>
            <a:r>
              <a:rPr lang="en-US" dirty="0" smtClean="0"/>
              <a:t>Process </a:t>
            </a:r>
            <a:r>
              <a:rPr lang="en-US" dirty="0"/>
              <a:t>of engaging patients as partners in the treatment process by giving them relevant information and an opportunity to make decisions for </a:t>
            </a:r>
            <a:r>
              <a:rPr lang="en-US" dirty="0" smtClean="0"/>
              <a:t>themselves</a:t>
            </a:r>
          </a:p>
          <a:p>
            <a:pPr>
              <a:spcAft>
                <a:spcPts val="600"/>
              </a:spcAft>
            </a:pPr>
            <a:r>
              <a:rPr lang="en-US" dirty="0" smtClean="0"/>
              <a:t>Ethical </a:t>
            </a:r>
            <a:r>
              <a:rPr lang="en-US" dirty="0"/>
              <a:t>aspect </a:t>
            </a:r>
            <a:r>
              <a:rPr lang="en-US" dirty="0" smtClean="0"/>
              <a:t>should </a:t>
            </a:r>
            <a:r>
              <a:rPr lang="en-US" dirty="0"/>
              <a:t>not be confused with legal </a:t>
            </a:r>
            <a:r>
              <a:rPr lang="en-US" dirty="0" smtClean="0"/>
              <a:t>mechanisms</a:t>
            </a:r>
          </a:p>
          <a:p>
            <a:pPr>
              <a:spcAft>
                <a:spcPts val="600"/>
              </a:spcAft>
            </a:pPr>
            <a:r>
              <a:rPr lang="en-US" b="1" dirty="0" smtClean="0"/>
              <a:t>Fundamental </a:t>
            </a:r>
            <a:r>
              <a:rPr lang="en-US" b="1" dirty="0"/>
              <a:t>ethical requirement of engaging patients as partners by ensuring that their decisions are voluntary and informed</a:t>
            </a:r>
            <a:endParaRPr lang="en-US" b="1" dirty="0" smtClean="0"/>
          </a:p>
          <a:p>
            <a:endParaRPr lang="en-US" dirty="0" smtClean="0"/>
          </a:p>
          <a:p>
            <a:endParaRPr lang="en-US" dirty="0"/>
          </a:p>
        </p:txBody>
      </p:sp>
      <p:sp>
        <p:nvSpPr>
          <p:cNvPr id="4" name="Slide Number Placeholder 3"/>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7</a:t>
            </a:fld>
            <a:endParaRPr lang="en-US" dirty="0"/>
          </a:p>
        </p:txBody>
      </p:sp>
    </p:spTree>
    <p:custDataLst>
      <p:tags r:id="rId1"/>
    </p:custDataLst>
    <p:extLst>
      <p:ext uri="{BB962C8B-B14F-4D97-AF65-F5344CB8AC3E}">
        <p14:creationId xmlns="" xmlns:p14="http://schemas.microsoft.com/office/powerpoint/2010/main" val="3047749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Elements of informed consent</a:t>
            </a:r>
            <a:endParaRPr lang="en-US" dirty="0"/>
          </a:p>
        </p:txBody>
      </p:sp>
      <p:sp>
        <p:nvSpPr>
          <p:cNvPr id="3" name="Content Placeholder 2"/>
          <p:cNvSpPr>
            <a:spLocks noGrp="1"/>
          </p:cNvSpPr>
          <p:nvPr>
            <p:ph idx="1"/>
          </p:nvPr>
        </p:nvSpPr>
        <p:spPr/>
        <p:txBody>
          <a:bodyPr>
            <a:normAutofit/>
          </a:bodyPr>
          <a:lstStyle/>
          <a:p>
            <a:pPr lvl="1"/>
            <a:r>
              <a:rPr lang="en-US" sz="2700" dirty="0"/>
              <a:t>Nature of the decision or procedure </a:t>
            </a:r>
          </a:p>
          <a:p>
            <a:pPr lvl="1"/>
            <a:r>
              <a:rPr lang="en-US" sz="2700" dirty="0"/>
              <a:t>Reasonable alternatives to proposed intervention </a:t>
            </a:r>
          </a:p>
          <a:p>
            <a:pPr lvl="1"/>
            <a:r>
              <a:rPr lang="en-US" sz="2700" dirty="0"/>
              <a:t>Relevant risks, benefits, and uncertainties related to each alternative </a:t>
            </a:r>
          </a:p>
          <a:p>
            <a:pPr lvl="1"/>
            <a:r>
              <a:rPr lang="en-US" sz="2700" dirty="0"/>
              <a:t>Assessment of patient understanding </a:t>
            </a:r>
          </a:p>
          <a:p>
            <a:pPr lvl="1"/>
            <a:r>
              <a:rPr lang="en-US" sz="2700" dirty="0"/>
              <a:t>Acceptance of the intervention by patient </a:t>
            </a:r>
          </a:p>
          <a:p>
            <a:pPr marL="0" indent="0">
              <a:buNone/>
            </a:pPr>
            <a:endParaRPr lang="en-US" dirty="0"/>
          </a:p>
        </p:txBody>
      </p:sp>
      <p:sp>
        <p:nvSpPr>
          <p:cNvPr id="4" name="Slide Number Placeholder 3"/>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8</a:t>
            </a:fld>
            <a:endParaRPr lang="en-US" dirty="0"/>
          </a:p>
        </p:txBody>
      </p:sp>
    </p:spTree>
    <p:custDataLst>
      <p:tags r:id="rId1"/>
    </p:custDataLst>
    <p:extLst>
      <p:ext uri="{BB962C8B-B14F-4D97-AF65-F5344CB8AC3E}">
        <p14:creationId xmlns="" xmlns:p14="http://schemas.microsoft.com/office/powerpoint/2010/main" val="2801629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r>
              <a:rPr lang="en-US" dirty="0"/>
              <a:t>Informed </a:t>
            </a:r>
            <a:r>
              <a:rPr lang="en-US" dirty="0" smtClean="0"/>
              <a:t>consent in TB </a:t>
            </a:r>
            <a:r>
              <a:rPr lang="en-US" dirty="0"/>
              <a:t>testing and </a:t>
            </a:r>
            <a:r>
              <a:rPr lang="en-US" dirty="0" smtClean="0"/>
              <a:t>treatment</a:t>
            </a:r>
            <a:endParaRPr lang="en-US" dirty="0"/>
          </a:p>
        </p:txBody>
      </p:sp>
      <p:sp>
        <p:nvSpPr>
          <p:cNvPr id="19459" name="Rectangle 3"/>
          <p:cNvSpPr>
            <a:spLocks noGrp="1" noChangeArrowheads="1"/>
          </p:cNvSpPr>
          <p:nvPr>
            <p:ph idx="1"/>
          </p:nvPr>
        </p:nvSpPr>
        <p:spPr>
          <a:xfrm>
            <a:off x="628650" y="1431985"/>
            <a:ext cx="7886700" cy="2854265"/>
          </a:xfrm>
        </p:spPr>
        <p:txBody>
          <a:bodyPr/>
          <a:lstStyle/>
          <a:p>
            <a:pPr>
              <a:spcAft>
                <a:spcPts val="600"/>
              </a:spcAft>
            </a:pPr>
            <a:r>
              <a:rPr lang="en-US" dirty="0" smtClean="0"/>
              <a:t>Usually no need for a specific process of informed consent to TB diagnosis</a:t>
            </a:r>
          </a:p>
          <a:p>
            <a:pPr>
              <a:spcAft>
                <a:spcPts val="600"/>
              </a:spcAft>
            </a:pPr>
            <a:r>
              <a:rPr lang="en-US" dirty="0" smtClean="0"/>
              <a:t>Providers </a:t>
            </a:r>
            <a:r>
              <a:rPr lang="en-US" dirty="0"/>
              <a:t>should </a:t>
            </a:r>
            <a:r>
              <a:rPr lang="en-US" dirty="0" smtClean="0"/>
              <a:t>seek </a:t>
            </a:r>
            <a:r>
              <a:rPr lang="en-US" dirty="0"/>
              <a:t>the patient’s informed consent to TB </a:t>
            </a:r>
            <a:r>
              <a:rPr lang="en-US" dirty="0" smtClean="0"/>
              <a:t>treatments</a:t>
            </a:r>
          </a:p>
          <a:p>
            <a:pPr>
              <a:spcAft>
                <a:spcPts val="600"/>
              </a:spcAft>
            </a:pPr>
            <a:r>
              <a:rPr lang="en-US" dirty="0" smtClean="0"/>
              <a:t>No </a:t>
            </a:r>
            <a:r>
              <a:rPr lang="en-US" dirty="0"/>
              <a:t>obligation for written consent </a:t>
            </a:r>
            <a:r>
              <a:rPr lang="en-US" dirty="0" smtClean="0"/>
              <a:t>forms </a:t>
            </a:r>
            <a:r>
              <a:rPr lang="en-US" dirty="0"/>
              <a:t>or consent to treatment in </a:t>
            </a:r>
            <a:r>
              <a:rPr lang="en-US" dirty="0" smtClean="0"/>
              <a:t>writing</a:t>
            </a:r>
            <a:endParaRPr lang="en-US" dirty="0"/>
          </a:p>
        </p:txBody>
      </p:sp>
      <p:sp>
        <p:nvSpPr>
          <p:cNvPr id="2" name="Rounded Rectangle 1"/>
          <p:cNvSpPr/>
          <p:nvPr/>
        </p:nvSpPr>
        <p:spPr>
          <a:xfrm>
            <a:off x="1469571" y="4387453"/>
            <a:ext cx="6282418" cy="116018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r>
              <a:rPr lang="en-US" sz="2100" dirty="0"/>
              <a:t>Providers must provide relevant information and seek the patient’s agreement to undergo treatment</a:t>
            </a:r>
          </a:p>
        </p:txBody>
      </p:sp>
      <p:sp>
        <p:nvSpPr>
          <p:cNvPr id="3" name="Slide Number Placeholder 2"/>
          <p:cNvSpPr>
            <a:spLocks noGrp="1"/>
          </p:cNvSpPr>
          <p:nvPr>
            <p:ph type="sldNum" sz="quarter" idx="4294967295"/>
          </p:nvPr>
        </p:nvSpPr>
        <p:spPr>
          <a:xfrm>
            <a:off x="6553200" y="6248400"/>
            <a:ext cx="1905000" cy="457200"/>
          </a:xfrm>
          <a:prstGeom prst="rect">
            <a:avLst/>
          </a:prstGeom>
        </p:spPr>
        <p:txBody>
          <a:bodyPr/>
          <a:lstStyle/>
          <a:p>
            <a:fld id="{BCD93D1D-70F6-4C67-B6E2-2E5983250BBD}" type="slidenum">
              <a:rPr lang="en-US" smtClean="0"/>
              <a:pPr/>
              <a:t>9</a:t>
            </a:fld>
            <a:endParaRPr lang="en-US" dirty="0"/>
          </a:p>
        </p:txBody>
      </p:sp>
    </p:spTree>
    <p:custDataLst>
      <p:tags r:id="rId1"/>
    </p:custDataLst>
    <p:extLst>
      <p:ext uri="{BB962C8B-B14F-4D97-AF65-F5344CB8AC3E}">
        <p14:creationId xmlns="" xmlns:p14="http://schemas.microsoft.com/office/powerpoint/2010/main" val="426468789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TB CARE II">
  <a:themeElements>
    <a:clrScheme name="hci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c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ci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i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i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i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i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i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i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i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i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i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i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i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9765</TotalTime>
  <Words>2723</Words>
  <Application>Microsoft Office PowerPoint</Application>
  <PresentationFormat>On-screen Show (4:3)</PresentationFormat>
  <Paragraphs>261</Paragraphs>
  <Slides>22</Slides>
  <Notes>21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1_TB CARE II</vt:lpstr>
      <vt:lpstr>Slide 1</vt:lpstr>
      <vt:lpstr>Objectives</vt:lpstr>
      <vt:lpstr>Ethical justification for providing information</vt:lpstr>
      <vt:lpstr>Kind of information provided </vt:lpstr>
      <vt:lpstr>Ensuring provision of appropriate information</vt:lpstr>
      <vt:lpstr>Consider…</vt:lpstr>
      <vt:lpstr>Informed consent</vt:lpstr>
      <vt:lpstr>Elements of informed consent</vt:lpstr>
      <vt:lpstr>Informed consent in TB testing and treatment</vt:lpstr>
      <vt:lpstr>Consent around diagnosis in absence of treatment</vt:lpstr>
      <vt:lpstr>When explicit informed consent is needed</vt:lpstr>
      <vt:lpstr>Disclosure about process for contact notification: Mandatory case-reporting system</vt:lpstr>
      <vt:lpstr>Disclosure about process for contact notification: No case-reporting or contact tracing system</vt:lpstr>
      <vt:lpstr>Think about…</vt:lpstr>
      <vt:lpstr>Non-disclosure of patient status</vt:lpstr>
      <vt:lpstr>Justification for non-consensual disclosure*</vt:lpstr>
      <vt:lpstr>Provider obligations with treatment refusal </vt:lpstr>
      <vt:lpstr>What is your current practice in dealing with patients who have refused treatment? </vt:lpstr>
      <vt:lpstr>Possible solutions for dealing with refusal to be treated</vt:lpstr>
      <vt:lpstr>Slide 20</vt:lpstr>
      <vt:lpstr>Day One Summary – 1 </vt:lpstr>
      <vt:lpstr>Day One Summary – 2 </vt:lpstr>
    </vt:vector>
  </TitlesOfParts>
  <Company>Partners In Health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KJ Seung</dc:creator>
  <cp:lastModifiedBy>UmdNJ</cp:lastModifiedBy>
  <cp:revision>427</cp:revision>
  <dcterms:created xsi:type="dcterms:W3CDTF">2012-11-13T21:47:44Z</dcterms:created>
  <dcterms:modified xsi:type="dcterms:W3CDTF">2015-08-07T18:36:27Z</dcterms:modified>
</cp:coreProperties>
</file>